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325" r:id="rId4"/>
    <p:sldId id="260" r:id="rId5"/>
    <p:sldId id="266" r:id="rId6"/>
    <p:sldId id="261" r:id="rId7"/>
    <p:sldId id="268" r:id="rId8"/>
    <p:sldId id="264" r:id="rId9"/>
    <p:sldId id="267" r:id="rId10"/>
    <p:sldId id="271" r:id="rId11"/>
    <p:sldId id="280" r:id="rId12"/>
    <p:sldId id="284" r:id="rId13"/>
    <p:sldId id="272" r:id="rId14"/>
    <p:sldId id="283" r:id="rId15"/>
    <p:sldId id="277" r:id="rId16"/>
    <p:sldId id="285" r:id="rId17"/>
    <p:sldId id="286" r:id="rId18"/>
    <p:sldId id="278" r:id="rId19"/>
    <p:sldId id="295" r:id="rId20"/>
    <p:sldId id="296" r:id="rId21"/>
    <p:sldId id="299" r:id="rId22"/>
    <p:sldId id="279" r:id="rId23"/>
    <p:sldId id="297" r:id="rId24"/>
    <p:sldId id="298" r:id="rId25"/>
    <p:sldId id="274" r:id="rId26"/>
    <p:sldId id="281" r:id="rId27"/>
    <p:sldId id="289" r:id="rId28"/>
    <p:sldId id="273" r:id="rId29"/>
    <p:sldId id="290" r:id="rId30"/>
    <p:sldId id="282" r:id="rId31"/>
    <p:sldId id="288" r:id="rId32"/>
    <p:sldId id="287" r:id="rId33"/>
    <p:sldId id="275" r:id="rId34"/>
    <p:sldId id="302" r:id="rId35"/>
    <p:sldId id="291" r:id="rId36"/>
    <p:sldId id="324" r:id="rId37"/>
    <p:sldId id="312" r:id="rId38"/>
    <p:sldId id="292" r:id="rId39"/>
    <p:sldId id="303" r:id="rId40"/>
    <p:sldId id="300" r:id="rId41"/>
    <p:sldId id="294" r:id="rId42"/>
    <p:sldId id="301" r:id="rId43"/>
    <p:sldId id="315" r:id="rId44"/>
    <p:sldId id="310" r:id="rId45"/>
    <p:sldId id="316" r:id="rId46"/>
    <p:sldId id="311" r:id="rId47"/>
    <p:sldId id="317" r:id="rId48"/>
    <p:sldId id="322" r:id="rId49"/>
    <p:sldId id="306" r:id="rId50"/>
    <p:sldId id="318" r:id="rId51"/>
    <p:sldId id="323" r:id="rId52"/>
    <p:sldId id="320" r:id="rId53"/>
    <p:sldId id="307" r:id="rId54"/>
    <p:sldId id="314" r:id="rId55"/>
    <p:sldId id="326" r:id="rId56"/>
    <p:sldId id="328" r:id="rId57"/>
    <p:sldId id="329" r:id="rId58"/>
    <p:sldId id="327" r:id="rId59"/>
    <p:sldId id="330" r:id="rId60"/>
    <p:sldId id="331" r:id="rId61"/>
    <p:sldId id="333" r:id="rId62"/>
    <p:sldId id="332" r:id="rId63"/>
  </p:sldIdLst>
  <p:sldSz cx="12192000" cy="6858000"/>
  <p:notesSz cx="6858000" cy="9144000"/>
  <p:embeddedFontLst>
    <p:embeddedFont>
      <p:font typeface="G마켓 산스 Medium" panose="020B0600000101010101" charset="-127"/>
      <p:regular r:id="rId65"/>
    </p:embeddedFont>
    <p:embeddedFont>
      <p:font typeface="Pretendard" panose="02000503000000020004" pitchFamily="50" charset="-127"/>
      <p:regular r:id="rId66"/>
      <p:bold r:id="rId67"/>
    </p:embeddedFont>
    <p:embeddedFont>
      <p:font typeface="Pretendard Black" panose="02000A03000000020004" pitchFamily="2" charset="-127"/>
      <p:bold r:id="rId68"/>
    </p:embeddedFont>
    <p:embeddedFont>
      <p:font typeface="Pretendard ExtraBold" panose="02000903000000020004" pitchFamily="50" charset="-127"/>
      <p:bold r:id="rId69"/>
    </p:embeddedFont>
    <p:embeddedFont>
      <p:font typeface="Pretendard Light" panose="02000403000000020004" pitchFamily="50" charset="-127"/>
      <p:regular r:id="rId70"/>
    </p:embeddedFont>
    <p:embeddedFont>
      <p:font typeface="Pretendard Medium" panose="02000603000000020004" pitchFamily="50" charset="-127"/>
      <p:regular r:id="rId71"/>
    </p:embeddedFont>
    <p:embeddedFont>
      <p:font typeface="Pretendard SemiBold" panose="02000703000000020004" pitchFamily="50" charset="-127"/>
      <p:bold r:id="rId72"/>
    </p:embeddedFont>
    <p:embeddedFont>
      <p:font typeface="Pretendard Thin" panose="02000203000000020004" pitchFamily="50" charset="-127"/>
      <p:regular r:id="rId73"/>
    </p:embeddedFont>
    <p:embeddedFont>
      <p:font typeface="맑은 고딕" panose="020B0503020000020004" pitchFamily="50" charset="-127"/>
      <p:regular r:id="rId74"/>
      <p:bold r:id="rId7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937E5DC-F543-4217-AF95-27C01061F00E}">
          <p14:sldIdLst>
            <p14:sldId id="256"/>
            <p14:sldId id="257"/>
            <p14:sldId id="325"/>
            <p14:sldId id="260"/>
            <p14:sldId id="266"/>
            <p14:sldId id="261"/>
            <p14:sldId id="268"/>
            <p14:sldId id="264"/>
            <p14:sldId id="267"/>
            <p14:sldId id="271"/>
          </p14:sldIdLst>
        </p14:section>
        <p14:section name="펫닥" id="{0A22C0A9-2D94-4DE4-94D7-681F5AE5A0A3}">
          <p14:sldIdLst>
            <p14:sldId id="280"/>
            <p14:sldId id="284"/>
            <p14:sldId id="272"/>
            <p14:sldId id="283"/>
          </p14:sldIdLst>
        </p14:section>
        <p14:section name="와요" id="{CE2FEA44-3891-4955-9315-C2FAC58FE2BE}">
          <p14:sldIdLst>
            <p14:sldId id="277"/>
            <p14:sldId id="285"/>
            <p14:sldId id="286"/>
          </p14:sldIdLst>
        </p14:section>
        <p14:section name="도그메이트" id="{E4C25A16-17D9-480E-92B5-BCEE69E2F413}">
          <p14:sldIdLst>
            <p14:sldId id="278"/>
            <p14:sldId id="295"/>
            <p14:sldId id="296"/>
            <p14:sldId id="299"/>
          </p14:sldIdLst>
        </p14:section>
        <p14:section name="스타몽" id="{9778E0B6-69EF-4A28-B8AC-93F1FFD6B3C4}">
          <p14:sldIdLst>
            <p14:sldId id="279"/>
            <p14:sldId id="297"/>
            <p14:sldId id="298"/>
            <p14:sldId id="274"/>
          </p14:sldIdLst>
        </p14:section>
        <p14:section name="멍타냥택시" id="{2EB90101-D798-4466-B374-1CB2A8B037C5}">
          <p14:sldIdLst>
            <p14:sldId id="281"/>
            <p14:sldId id="289"/>
            <p14:sldId id="273"/>
            <p14:sldId id="290"/>
          </p14:sldIdLst>
        </p14:section>
        <p14:section name="petvip" id="{A4A94332-EA9A-4337-9B61-AD12D39D4B10}">
          <p14:sldIdLst>
            <p14:sldId id="282"/>
            <p14:sldId id="288"/>
            <p14:sldId id="287"/>
            <p14:sldId id="275"/>
            <p14:sldId id="302"/>
            <p14:sldId id="291"/>
            <p14:sldId id="324"/>
            <p14:sldId id="312"/>
            <p14:sldId id="292"/>
            <p14:sldId id="303"/>
            <p14:sldId id="300"/>
            <p14:sldId id="294"/>
            <p14:sldId id="301"/>
            <p14:sldId id="315"/>
            <p14:sldId id="310"/>
            <p14:sldId id="316"/>
            <p14:sldId id="311"/>
            <p14:sldId id="317"/>
            <p14:sldId id="322"/>
            <p14:sldId id="306"/>
            <p14:sldId id="318"/>
            <p14:sldId id="323"/>
            <p14:sldId id="320"/>
            <p14:sldId id="307"/>
            <p14:sldId id="314"/>
            <p14:sldId id="326"/>
            <p14:sldId id="328"/>
            <p14:sldId id="329"/>
            <p14:sldId id="327"/>
            <p14:sldId id="330"/>
            <p14:sldId id="331"/>
            <p14:sldId id="333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9BD5"/>
    <a:srgbClr val="F5F5F5"/>
    <a:srgbClr val="B3B3B3"/>
    <a:srgbClr val="E6E6E6"/>
    <a:srgbClr val="CCCCCC"/>
    <a:srgbClr val="999999"/>
    <a:srgbClr val="777777"/>
    <a:srgbClr val="666666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75029" autoAdjust="0"/>
  </p:normalViewPr>
  <p:slideViewPr>
    <p:cSldViewPr snapToGrid="0">
      <p:cViewPr varScale="1">
        <p:scale>
          <a:sx n="110" d="100"/>
          <a:sy n="110" d="100"/>
        </p:scale>
        <p:origin x="86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97104-B45F-4F30-9387-DCB1AAF1E819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62E6C-1A28-4CBA-9726-D4D07277C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8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bab.la/%EC%82%AC%EC%A0%84/%EC%98%81%EC%96%B4-%ED%95%9C%EA%B5%AD%EC%96%B4/delicat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친숙한 정확한 </a:t>
            </a:r>
            <a:r>
              <a:rPr lang="ko-KR" altLang="en-US" dirty="0" err="1"/>
              <a:t>대신맨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 err="1"/>
              <a:t>울타편리한</a:t>
            </a:r>
            <a:r>
              <a:rPr lang="ko-KR" altLang="en-US" dirty="0"/>
              <a:t> </a:t>
            </a:r>
            <a:r>
              <a:rPr lang="ko-KR" altLang="en-US" dirty="0" err="1"/>
              <a:t>신뢰가는</a:t>
            </a:r>
            <a:r>
              <a:rPr lang="ko-KR" altLang="en-US" dirty="0"/>
              <a:t> 귀여운 깔끔함 건강한 서비스</a:t>
            </a:r>
            <a:r>
              <a:rPr lang="ko-KR" altLang="en-US" baseline="0" dirty="0"/>
              <a:t> 합리적인 차별화된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strike="sngStrike" baseline="0" dirty="0"/>
              <a:t>-</a:t>
            </a:r>
            <a:r>
              <a:rPr lang="ko-KR" altLang="en-US" strike="sngStrike" baseline="0" dirty="0" err="1"/>
              <a:t>신뢰가는</a:t>
            </a:r>
            <a:r>
              <a:rPr lang="ko-KR" altLang="en-US" strike="sngStrike" baseline="0" dirty="0"/>
              <a:t> </a:t>
            </a:r>
            <a:endParaRPr lang="en-US" altLang="ko-KR" strike="sngStrike" baseline="0" dirty="0"/>
          </a:p>
          <a:p>
            <a:r>
              <a:rPr lang="en-US" altLang="ko-KR" baseline="0" dirty="0"/>
              <a:t>-</a:t>
            </a:r>
            <a:r>
              <a:rPr lang="ko-KR" altLang="en-US" baseline="0" dirty="0"/>
              <a:t>건강한</a:t>
            </a:r>
            <a:endParaRPr lang="en-US" altLang="ko-KR" baseline="0" dirty="0"/>
          </a:p>
          <a:p>
            <a:r>
              <a:rPr lang="en-US" altLang="ko-KR" strike="sngStrike" baseline="0" dirty="0"/>
              <a:t>-</a:t>
            </a:r>
            <a:r>
              <a:rPr lang="ko-KR" altLang="en-US" strike="sngStrike" baseline="0" dirty="0"/>
              <a:t>섬세한</a:t>
            </a:r>
            <a:r>
              <a:rPr lang="en-US" altLang="ko-KR" sz="1200" b="0" i="0" u="none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&quot;delicate&quot; 한국어 번역"/>
              </a:rPr>
              <a:t>delicate </a:t>
            </a:r>
            <a:r>
              <a:rPr lang="en-US" altLang="ko-KR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{adj.}</a:t>
            </a:r>
            <a:endParaRPr lang="en-US" altLang="ko-KR" strike="sngStrike" baseline="0" dirty="0"/>
          </a:p>
          <a:p>
            <a:r>
              <a:rPr lang="en-US" altLang="ko-KR" strike="sngStrike" dirty="0"/>
              <a:t>-</a:t>
            </a:r>
            <a:r>
              <a:rPr lang="ko-KR" altLang="en-US" strike="sngStrike" dirty="0" err="1"/>
              <a:t>전물적인</a:t>
            </a:r>
            <a:endParaRPr lang="en-US" altLang="ko-KR" strike="sngStrike" dirty="0"/>
          </a:p>
          <a:p>
            <a:r>
              <a:rPr lang="en-US" altLang="ko-KR" dirty="0"/>
              <a:t>-</a:t>
            </a:r>
            <a:r>
              <a:rPr lang="ko-KR" altLang="en-US" dirty="0"/>
              <a:t>귀여운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62E6C-1A28-4CBA-9726-D4D07277CE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8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62E6C-1A28-4CBA-9726-D4D07277CE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64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2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81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2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6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65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3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44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5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0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88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B266-B874-40DD-96B8-824B945AEA1A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42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jp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9" Type="http://schemas.openxmlformats.org/officeDocument/2006/relationships/image" Target="../media/image92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34" Type="http://schemas.openxmlformats.org/officeDocument/2006/relationships/image" Target="../media/image87.png"/><Relationship Id="rId42" Type="http://schemas.openxmlformats.org/officeDocument/2006/relationships/image" Target="../media/image95.png"/><Relationship Id="rId47" Type="http://schemas.openxmlformats.org/officeDocument/2006/relationships/image" Target="../media/image100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46" Type="http://schemas.openxmlformats.org/officeDocument/2006/relationships/image" Target="../media/image99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55.png"/><Relationship Id="rId41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36" Type="http://schemas.openxmlformats.org/officeDocument/2006/relationships/image" Target="../media/image8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31" Type="http://schemas.openxmlformats.org/officeDocument/2006/relationships/image" Target="../media/image84.png"/><Relationship Id="rId44" Type="http://schemas.openxmlformats.org/officeDocument/2006/relationships/image" Target="../media/image9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43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18" Type="http://schemas.openxmlformats.org/officeDocument/2006/relationships/image" Target="../media/image105.png"/><Relationship Id="rId26" Type="http://schemas.openxmlformats.org/officeDocument/2006/relationships/image" Target="../media/image110.png"/><Relationship Id="rId39" Type="http://schemas.openxmlformats.org/officeDocument/2006/relationships/image" Target="../media/image93.png"/><Relationship Id="rId3" Type="http://schemas.openxmlformats.org/officeDocument/2006/relationships/image" Target="../media/image58.png"/><Relationship Id="rId21" Type="http://schemas.openxmlformats.org/officeDocument/2006/relationships/image" Target="../media/image87.png"/><Relationship Id="rId34" Type="http://schemas.openxmlformats.org/officeDocument/2006/relationships/image" Target="../media/image56.png"/><Relationship Id="rId42" Type="http://schemas.openxmlformats.org/officeDocument/2006/relationships/image" Target="../media/image96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85.png"/><Relationship Id="rId25" Type="http://schemas.openxmlformats.org/officeDocument/2006/relationships/image" Target="../media/image109.png"/><Relationship Id="rId33" Type="http://schemas.openxmlformats.org/officeDocument/2006/relationships/image" Target="../media/image116.png"/><Relationship Id="rId38" Type="http://schemas.openxmlformats.org/officeDocument/2006/relationships/image" Target="../media/image92.png"/><Relationship Id="rId2" Type="http://schemas.openxmlformats.org/officeDocument/2006/relationships/image" Target="../media/image57.png"/><Relationship Id="rId16" Type="http://schemas.openxmlformats.org/officeDocument/2006/relationships/image" Target="../media/image104.png"/><Relationship Id="rId20" Type="http://schemas.openxmlformats.org/officeDocument/2006/relationships/image" Target="../media/image106.png"/><Relationship Id="rId29" Type="http://schemas.openxmlformats.org/officeDocument/2006/relationships/image" Target="../media/image113.png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83.png"/><Relationship Id="rId24" Type="http://schemas.openxmlformats.org/officeDocument/2006/relationships/image" Target="../media/image108.png"/><Relationship Id="rId32" Type="http://schemas.openxmlformats.org/officeDocument/2006/relationships/image" Target="../media/image115.png"/><Relationship Id="rId37" Type="http://schemas.openxmlformats.org/officeDocument/2006/relationships/image" Target="../media/image117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image" Target="../media/image60.png"/><Relationship Id="rId15" Type="http://schemas.openxmlformats.org/officeDocument/2006/relationships/image" Target="../media/image84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90.png"/><Relationship Id="rId10" Type="http://schemas.openxmlformats.org/officeDocument/2006/relationships/image" Target="../media/image102.png"/><Relationship Id="rId19" Type="http://schemas.openxmlformats.org/officeDocument/2006/relationships/image" Target="../media/image86.png"/><Relationship Id="rId31" Type="http://schemas.openxmlformats.org/officeDocument/2006/relationships/image" Target="../media/image101.png"/><Relationship Id="rId44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Relationship Id="rId14" Type="http://schemas.openxmlformats.org/officeDocument/2006/relationships/image" Target="../media/image103.png"/><Relationship Id="rId22" Type="http://schemas.openxmlformats.org/officeDocument/2006/relationships/image" Target="../media/image74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62.png"/><Relationship Id="rId43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20.png"/><Relationship Id="rId18" Type="http://schemas.openxmlformats.org/officeDocument/2006/relationships/image" Target="../media/image86.png"/><Relationship Id="rId26" Type="http://schemas.openxmlformats.org/officeDocument/2006/relationships/image" Target="../media/image128.png"/><Relationship Id="rId39" Type="http://schemas.openxmlformats.org/officeDocument/2006/relationships/image" Target="../media/image94.png"/><Relationship Id="rId3" Type="http://schemas.openxmlformats.org/officeDocument/2006/relationships/image" Target="../media/image58.png"/><Relationship Id="rId21" Type="http://schemas.openxmlformats.org/officeDocument/2006/relationships/image" Target="../media/image74.png"/><Relationship Id="rId34" Type="http://schemas.openxmlformats.org/officeDocument/2006/relationships/image" Target="../media/image62.png"/><Relationship Id="rId42" Type="http://schemas.openxmlformats.org/officeDocument/2006/relationships/image" Target="../media/image97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122.png"/><Relationship Id="rId25" Type="http://schemas.openxmlformats.org/officeDocument/2006/relationships/image" Target="../media/image127.png"/><Relationship Id="rId33" Type="http://schemas.openxmlformats.org/officeDocument/2006/relationships/image" Target="../media/image134.png"/><Relationship Id="rId38" Type="http://schemas.openxmlformats.org/officeDocument/2006/relationships/image" Target="../media/image93.png"/><Relationship Id="rId2" Type="http://schemas.openxmlformats.org/officeDocument/2006/relationships/image" Target="../media/image57.png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29" Type="http://schemas.openxmlformats.org/officeDocument/2006/relationships/image" Target="../media/image131.png"/><Relationship Id="rId41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83.png"/><Relationship Id="rId24" Type="http://schemas.openxmlformats.org/officeDocument/2006/relationships/image" Target="../media/image126.png"/><Relationship Id="rId32" Type="http://schemas.openxmlformats.org/officeDocument/2006/relationships/image" Target="../media/image56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5" Type="http://schemas.openxmlformats.org/officeDocument/2006/relationships/image" Target="../media/image60.png"/><Relationship Id="rId15" Type="http://schemas.openxmlformats.org/officeDocument/2006/relationships/image" Target="../media/image121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6" Type="http://schemas.openxmlformats.org/officeDocument/2006/relationships/image" Target="../media/image135.png"/><Relationship Id="rId10" Type="http://schemas.openxmlformats.org/officeDocument/2006/relationships/image" Target="../media/image119.png"/><Relationship Id="rId19" Type="http://schemas.openxmlformats.org/officeDocument/2006/relationships/image" Target="../media/image123.png"/><Relationship Id="rId31" Type="http://schemas.openxmlformats.org/officeDocument/2006/relationships/image" Target="../media/image133.png"/><Relationship Id="rId44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Relationship Id="rId14" Type="http://schemas.openxmlformats.org/officeDocument/2006/relationships/image" Target="../media/image84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90.png"/><Relationship Id="rId43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3" Type="http://schemas.openxmlformats.org/officeDocument/2006/relationships/image" Target="../media/image137.jpeg"/><Relationship Id="rId7" Type="http://schemas.openxmlformats.org/officeDocument/2006/relationships/image" Target="../media/image141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jpg"/><Relationship Id="rId7" Type="http://schemas.openxmlformats.org/officeDocument/2006/relationships/image" Target="../media/image149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jpg"/><Relationship Id="rId9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jpeg"/><Relationship Id="rId7" Type="http://schemas.openxmlformats.org/officeDocument/2006/relationships/image" Target="../media/image157.jp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jpeg"/><Relationship Id="rId9" Type="http://schemas.openxmlformats.org/officeDocument/2006/relationships/image" Target="../media/image159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3" Type="http://schemas.openxmlformats.org/officeDocument/2006/relationships/image" Target="../media/image161.jpeg"/><Relationship Id="rId7" Type="http://schemas.openxmlformats.org/officeDocument/2006/relationships/image" Target="../media/image165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jpg"/><Relationship Id="rId5" Type="http://schemas.openxmlformats.org/officeDocument/2006/relationships/image" Target="../media/image163.jpeg"/><Relationship Id="rId10" Type="http://schemas.openxmlformats.org/officeDocument/2006/relationships/image" Target="../media/image168.png"/><Relationship Id="rId4" Type="http://schemas.openxmlformats.org/officeDocument/2006/relationships/image" Target="../media/image162.jpeg"/><Relationship Id="rId9" Type="http://schemas.openxmlformats.org/officeDocument/2006/relationships/image" Target="../media/image167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eg"/><Relationship Id="rId3" Type="http://schemas.openxmlformats.org/officeDocument/2006/relationships/image" Target="../media/image170.jpeg"/><Relationship Id="rId7" Type="http://schemas.openxmlformats.org/officeDocument/2006/relationships/image" Target="../media/image174.jpeg"/><Relationship Id="rId12" Type="http://schemas.openxmlformats.org/officeDocument/2006/relationships/image" Target="../media/image179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jpeg"/><Relationship Id="rId11" Type="http://schemas.openxmlformats.org/officeDocument/2006/relationships/image" Target="../media/image178.jpeg"/><Relationship Id="rId5" Type="http://schemas.openxmlformats.org/officeDocument/2006/relationships/image" Target="../media/image172.jpeg"/><Relationship Id="rId10" Type="http://schemas.openxmlformats.org/officeDocument/2006/relationships/image" Target="../media/image177.jpeg"/><Relationship Id="rId4" Type="http://schemas.openxmlformats.org/officeDocument/2006/relationships/image" Target="../media/image171.jpeg"/><Relationship Id="rId9" Type="http://schemas.openxmlformats.org/officeDocument/2006/relationships/image" Target="../media/image17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pedit.dothome.co.kr/index.html" TargetMode="External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066800" y="2839187"/>
            <a:ext cx="100584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페딧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pet+credit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algn="l"/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6800" y="414627"/>
            <a:ext cx="10058400" cy="2387600"/>
          </a:xfrm>
        </p:spPr>
        <p:txBody>
          <a:bodyPr/>
          <a:lstStyle/>
          <a:p>
            <a:pPr algn="l"/>
            <a:b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PEDIT</a:t>
            </a:r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6800" y="4681538"/>
            <a:ext cx="100584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/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안준성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/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송수연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/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남가연</a:t>
            </a:r>
            <a:endParaRPr lang="ko-KR" altLang="en-US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1066800" y="1490606"/>
            <a:ext cx="100584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All That Pet Want,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216671" y="541109"/>
            <a:ext cx="6085569" cy="5638088"/>
            <a:chOff x="4797425" y="788193"/>
            <a:chExt cx="6085569" cy="56380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425" y="788193"/>
              <a:ext cx="6085569" cy="38981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5976" y="4117089"/>
              <a:ext cx="2408466" cy="2309192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727" y="3878206"/>
            <a:ext cx="3383637" cy="246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B7A843-E4E5-4241-B09E-B20C4EADE478}"/>
              </a:ext>
            </a:extLst>
          </p:cNvPr>
          <p:cNvGraphicFramePr>
            <a:graphicFrameLocks noGrp="1"/>
          </p:cNvGraphicFramePr>
          <p:nvPr/>
        </p:nvGraphicFramePr>
        <p:xfrm>
          <a:off x="426824" y="1033670"/>
          <a:ext cx="11277602" cy="54068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108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982405277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2496050383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3879201024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1938487789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126227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26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Color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620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제공 서비스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건강관리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픽업서비스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장례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미용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픽업서비스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유치원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호텔링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그루밍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&amp;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스파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아카데미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산책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미용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훈련 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프리미엄 영양제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펫시터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펫시터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훈련 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미용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262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차별 서비스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수의사와 앱 상담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유기견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후원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굿즈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판매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펫 베이커리 운영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정기 케어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액션캠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웨딩케어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픽업 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호스피스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52" y="1551236"/>
            <a:ext cx="1071948" cy="345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93" y="1339686"/>
            <a:ext cx="1227726" cy="6311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237" y="1386442"/>
            <a:ext cx="1257253" cy="5745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15" y="1358119"/>
            <a:ext cx="1133633" cy="66939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16" y="1413895"/>
            <a:ext cx="1133633" cy="4827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87" y="1551236"/>
            <a:ext cx="1286066" cy="29011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359812" y="2744821"/>
            <a:ext cx="1235116" cy="360000"/>
            <a:chOff x="10359812" y="2744821"/>
            <a:chExt cx="1235116" cy="360000"/>
          </a:xfrm>
        </p:grpSpPr>
        <p:pic>
          <p:nvPicPr>
            <p:cNvPr id="19" name="그림 18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0359812" y="2744821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97370" y="2744821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34928" y="2744821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" name="그룹 2"/>
          <p:cNvGrpSpPr/>
          <p:nvPr/>
        </p:nvGrpSpPr>
        <p:grpSpPr>
          <a:xfrm>
            <a:off x="2218259" y="2774564"/>
            <a:ext cx="1235287" cy="360000"/>
            <a:chOff x="2218259" y="2774564"/>
            <a:chExt cx="1235287" cy="360000"/>
          </a:xfrm>
        </p:grpSpPr>
        <p:pic>
          <p:nvPicPr>
            <p:cNvPr id="22" name="그림 21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18259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55902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93546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" name="그룹 4"/>
          <p:cNvGrpSpPr/>
          <p:nvPr/>
        </p:nvGrpSpPr>
        <p:grpSpPr>
          <a:xfrm>
            <a:off x="3830515" y="2774564"/>
            <a:ext cx="1204019" cy="366005"/>
            <a:chOff x="3830515" y="2774564"/>
            <a:chExt cx="1204019" cy="366005"/>
          </a:xfrm>
        </p:grpSpPr>
        <p:pic>
          <p:nvPicPr>
            <p:cNvPr id="25" name="그림 24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30515" y="2780569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52525" y="2776362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674534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그룹 7"/>
          <p:cNvGrpSpPr/>
          <p:nvPr/>
        </p:nvGrpSpPr>
        <p:grpSpPr>
          <a:xfrm>
            <a:off x="8672555" y="2762514"/>
            <a:ext cx="1235287" cy="362912"/>
            <a:chOff x="8672555" y="2762514"/>
            <a:chExt cx="1235287" cy="362912"/>
          </a:xfrm>
        </p:grpSpPr>
        <p:pic>
          <p:nvPicPr>
            <p:cNvPr id="28" name="그림 27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672555" y="2765426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그림 28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547842" y="276251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그림 29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10198" y="276251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7126202" y="2753666"/>
            <a:ext cx="906054" cy="361798"/>
            <a:chOff x="7126202" y="2753666"/>
            <a:chExt cx="906054" cy="361798"/>
          </a:xfrm>
        </p:grpSpPr>
        <p:pic>
          <p:nvPicPr>
            <p:cNvPr id="31" name="그림 30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26202" y="27554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그림 31"/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672256" y="2753666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" name="그룹 5"/>
          <p:cNvGrpSpPr/>
          <p:nvPr/>
        </p:nvGrpSpPr>
        <p:grpSpPr>
          <a:xfrm>
            <a:off x="5667017" y="2774564"/>
            <a:ext cx="861003" cy="360000"/>
            <a:chOff x="5667017" y="2774564"/>
            <a:chExt cx="861003" cy="360000"/>
          </a:xfrm>
        </p:grpSpPr>
        <p:pic>
          <p:nvPicPr>
            <p:cNvPr id="33" name="그림 32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667017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그림 33"/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68020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직사각형 3"/>
          <p:cNvSpPr/>
          <p:nvPr/>
        </p:nvSpPr>
        <p:spPr>
          <a:xfrm>
            <a:off x="301065" y="317712"/>
            <a:ext cx="2178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Service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7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90" y="3040879"/>
            <a:ext cx="2679737" cy="1317566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4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50466" y="3558936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신뢰를 바탕으로 정보성 유튜브 활용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8984" y="1940153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펫닥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심장로고와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메인컬러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조합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의사와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어플로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상담이 가능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사용자가 이용하기 편리함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건강관리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펫푸드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전문성 신뢰도는 가장 높으며 페이지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연동정보가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다양함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864" y="167562"/>
            <a:ext cx="8154538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4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933005"/>
            <a:ext cx="1415380" cy="52064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30335" y="1876495"/>
            <a:ext cx="6931330" cy="3578163"/>
            <a:chOff x="1514684" y="1876495"/>
            <a:chExt cx="6931330" cy="3578163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514684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Story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383814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Business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252944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Contact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122074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Recruit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836657" y="2539238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History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4747" y="3017679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수의사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68157" y="3496120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V+petmily</a:t>
              </a:r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Lab.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13990" y="2539238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App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5526" y="3017678"/>
              <a:ext cx="960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V+partners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92778" y="3496118"/>
              <a:ext cx="9060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Four Paws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52276" y="3974558"/>
              <a:ext cx="58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V+lab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60290" y="4452998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V+Ad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91362" y="4931438"/>
              <a:ext cx="708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V+Care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76935" y="3714337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장례서비스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34268" y="3249897"/>
              <a:ext cx="10230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협력사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 </a:t>
              </a: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동물병원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66328" y="4186055"/>
              <a:ext cx="958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헬스케어브랜드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96223" y="5208437"/>
              <a:ext cx="14991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반려견</a:t>
              </a: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유치원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000" dirty="0" err="1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케어서비스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92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85" y="1555171"/>
            <a:ext cx="3496601" cy="2990569"/>
          </a:xfrm>
          <a:prstGeom prst="rect">
            <a:avLst/>
          </a:prstGeom>
          <a:ln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1490185" y="4805927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약력을 통해 확인할 수 있는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신뢰있는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수의사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726168" y="4805927"/>
            <a:ext cx="3859570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반려견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체질에 맞춘 영양 간식  제작 및 판매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933005"/>
            <a:ext cx="1139378" cy="52064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01065" y="317712"/>
            <a:ext cx="2395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Marketing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148" y="1453653"/>
            <a:ext cx="4123610" cy="31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74" y="1626175"/>
            <a:ext cx="4172577" cy="21006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1065" y="317712"/>
            <a:ext cx="1725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933005"/>
            <a:ext cx="1139378" cy="52064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67911" y="3965503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깔끔한 레이아웃과 아이콘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7184" r="983" b="4012"/>
          <a:stretch/>
        </p:blipFill>
        <p:spPr>
          <a:xfrm>
            <a:off x="6743700" y="1596298"/>
            <a:ext cx="4180545" cy="210901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55721" y="3943984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고화질 사진을 활용한 넓은 배너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7184" r="983" b="83444"/>
          <a:stretch/>
        </p:blipFill>
        <p:spPr>
          <a:xfrm>
            <a:off x="1887320" y="5063794"/>
            <a:ext cx="7937457" cy="42260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91968" y="5713092"/>
            <a:ext cx="4949111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포인트 컬러를 잘 활용함 하지만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영어의 사용으로 웹 사용성이 좋지 못하다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99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4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2" y="3435114"/>
            <a:ext cx="2227360" cy="7176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50466" y="3558936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젊은 층을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타겟한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인스타를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타겟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하지만 그 외의 마케팅은 없었음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8984" y="1940153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로고와 컨텐츠 연상과 사용자 위주의 디자인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검색엔진을 통한 편의성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펫시터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훈련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미용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컨텐츠는 다양했으나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사이트내 정보 컨텐츠 업데이트가 느리다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3.5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242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3" y="1006816"/>
            <a:ext cx="1157686" cy="37302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61205" y="1876495"/>
            <a:ext cx="10669590" cy="2848938"/>
            <a:chOff x="1049343" y="1876495"/>
            <a:chExt cx="10669590" cy="284893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04934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펫시터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91847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훈련사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8760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그루머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65673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플레이스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81360" y="2530087"/>
              <a:ext cx="10599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펫시터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서비스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52883" y="3017679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방문돌봄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52886" y="3496120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방문산책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37306" y="2539238"/>
              <a:ext cx="888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훈련 서비스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70783" y="3017678"/>
              <a:ext cx="1021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훈련사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프로필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7272" y="3496118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훈련사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Q&amp;A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852586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이용후기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039499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파트너 지원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52887" y="397455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방문탁묘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86363" y="4448434"/>
              <a:ext cx="8499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기타서비스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86146" y="2539238"/>
              <a:ext cx="888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미용 서비스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919624" y="3017678"/>
              <a:ext cx="1021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미용샵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리스트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36039" y="2539238"/>
              <a:ext cx="1021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동반 </a:t>
              </a:r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플레이스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88327" y="3017678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동반숙소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731366" y="2539238"/>
              <a:ext cx="888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펫시팅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후기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817128" y="3017678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훈련후기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563344" y="2539238"/>
              <a:ext cx="888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방문 </a:t>
              </a:r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펫시터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430298" y="3017678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산책케어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파트너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96823" y="3496118"/>
              <a:ext cx="1021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반려견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훈련사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7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1065" y="317712"/>
            <a:ext cx="1725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94827" y="3435758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광고 삽입으로 호기심 발생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721" y="3943984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 설명과 함께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975134" y="5164452"/>
            <a:ext cx="4949111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깔끔한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footer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3535" b="31905"/>
          <a:stretch/>
        </p:blipFill>
        <p:spPr>
          <a:xfrm>
            <a:off x="466360" y="2337142"/>
            <a:ext cx="5716277" cy="7897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3" y="1006816"/>
            <a:ext cx="1157686" cy="37302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1518103"/>
            <a:ext cx="4180545" cy="21991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43" y="4639575"/>
            <a:ext cx="4009267" cy="144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15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1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2" y="3435114"/>
            <a:ext cx="2227360" cy="7176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50466" y="3558936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특별한 마케팅은 없었음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 컬러가 약하지만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컨텐츠의 배치나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영상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일러스트의 활용이 돋보임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펫시터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한가지 종목에 집중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컨텐츠는 한가지로 단일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59" y="3185569"/>
            <a:ext cx="2408412" cy="102558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138984" y="1940153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로고와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메인컬러의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조합이 좋음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인터페이스 접근성이 떨어짐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60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83326" y="1715962"/>
            <a:ext cx="1710482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방문펫시터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소개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288144" y="1715962"/>
            <a:ext cx="1545462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자주 묻는 질문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57274" y="1715962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펫시터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지원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26404" y="1715962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블로그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6" y="834557"/>
            <a:ext cx="1133633" cy="48274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780130" y="2414544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환경정리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80133" y="2902136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산책시간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80135" y="3380577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맞춤케어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09365" y="2405394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예약 시스템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95128" y="2892986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지원하기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49630" y="3380578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1:1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상담</a:t>
            </a:r>
          </a:p>
        </p:txBody>
      </p:sp>
    </p:spTree>
    <p:extLst>
      <p:ext uri="{BB962C8B-B14F-4D97-AF65-F5344CB8AC3E}">
        <p14:creationId xmlns:p14="http://schemas.microsoft.com/office/powerpoint/2010/main" val="418022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246391" y="3481506"/>
            <a:ext cx="9718268" cy="263087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6981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+CRE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4150" y="1649901"/>
            <a:ext cx="7443701" cy="9152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반려동물 건강 복합 케어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650" y="211236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Brand Concept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3888" y="3175695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Concept keyword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08663" y="3749191"/>
            <a:ext cx="2095500" cy="20955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rofessional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전문적인</a:t>
            </a:r>
          </a:p>
        </p:txBody>
      </p:sp>
      <p:sp>
        <p:nvSpPr>
          <p:cNvPr id="6" name="타원 5"/>
          <p:cNvSpPr/>
          <p:nvPr/>
        </p:nvSpPr>
        <p:spPr>
          <a:xfrm>
            <a:off x="3283562" y="3749191"/>
            <a:ext cx="2095500" cy="20955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nergetic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활기찬</a:t>
            </a:r>
          </a:p>
        </p:txBody>
      </p:sp>
      <p:sp>
        <p:nvSpPr>
          <p:cNvPr id="10" name="타원 9"/>
          <p:cNvSpPr/>
          <p:nvPr/>
        </p:nvSpPr>
        <p:spPr>
          <a:xfrm>
            <a:off x="5058461" y="3749191"/>
            <a:ext cx="2095500" cy="20955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elicate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섬세한</a:t>
            </a:r>
          </a:p>
        </p:txBody>
      </p:sp>
      <p:sp>
        <p:nvSpPr>
          <p:cNvPr id="11" name="타원 10"/>
          <p:cNvSpPr/>
          <p:nvPr/>
        </p:nvSpPr>
        <p:spPr>
          <a:xfrm>
            <a:off x="6833360" y="3749191"/>
            <a:ext cx="2095500" cy="20955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ntimate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친근한</a:t>
            </a:r>
          </a:p>
        </p:txBody>
      </p:sp>
      <p:sp>
        <p:nvSpPr>
          <p:cNvPr id="14" name="타원 13"/>
          <p:cNvSpPr/>
          <p:nvPr/>
        </p:nvSpPr>
        <p:spPr>
          <a:xfrm>
            <a:off x="8608260" y="3749191"/>
            <a:ext cx="2095500" cy="20955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rust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신뢰</a:t>
            </a:r>
          </a:p>
        </p:txBody>
      </p:sp>
    </p:spTree>
    <p:extLst>
      <p:ext uri="{BB962C8B-B14F-4D97-AF65-F5344CB8AC3E}">
        <p14:creationId xmlns:p14="http://schemas.microsoft.com/office/powerpoint/2010/main" val="43380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0" grpId="0" animBg="1"/>
      <p:bldP spid="11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1065" y="317712"/>
            <a:ext cx="1725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94826" y="3619787"/>
            <a:ext cx="3783755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마우스 스크롤 시 나타나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고객의 관심 유발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721" y="3943984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항목 별 부가 영상을 첨부하여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이해도를 높임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691968" y="5713092"/>
            <a:ext cx="4949111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별다른 특징이 없는 평범한 네비게이션 바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0" y="781925"/>
            <a:ext cx="1133633" cy="4827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0" y="1319620"/>
            <a:ext cx="4129390" cy="24205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298" y="5185084"/>
            <a:ext cx="386715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469" y="1857373"/>
            <a:ext cx="3903658" cy="14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91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182615" y="4938740"/>
            <a:ext cx="3347819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믿고 맡길 수 있는 각종 안심 서비스 제공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0179" y="4938740"/>
            <a:ext cx="3611055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고객의 필요에 따라 선택 가능한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맞춤 서비스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662" y="244364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Bold" pitchFamily="50" charset="-127"/>
              </a:rPr>
              <a:t>Benchmarking - Marketing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Bold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3" y="577275"/>
            <a:ext cx="1133633" cy="482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15" y="1396801"/>
            <a:ext cx="3067601" cy="33388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978" y="714616"/>
            <a:ext cx="1071948" cy="345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789" y="1596043"/>
            <a:ext cx="5315455" cy="30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4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2" y="3435114"/>
            <a:ext cx="2227360" cy="7176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50466" y="3558936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페이스북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인스타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유튜브 다양한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마켓시장에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활동을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하고있음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8984" y="1940153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브랜드캐릭터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로고와 컨텐츠의 통일성이 좋으나 깔끔하지 못한 디자인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유일하게 모바일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어플지원을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안함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유치원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호텔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스파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아카데미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컨텐츠는 다양했으나 실제로 이용되는 컨텐츠는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가지밖에 운영하기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힘들어보임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22" y="3369264"/>
            <a:ext cx="2522492" cy="79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6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40026" y="1867344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Home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38378" y="1869217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Brandstory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6730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Business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33434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Channel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6028" y="2430332"/>
            <a:ext cx="832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펫 유치원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1452" y="2917924"/>
            <a:ext cx="102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호텔링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서비스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79926" y="3396365"/>
            <a:ext cx="944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그루밍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스파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927710" y="1878263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News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328491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시설둘러보기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5" y="998833"/>
            <a:ext cx="1286066" cy="29011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735082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Specialist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531786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Contact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69506" y="3874805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메디컬 센터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37632" y="4353245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아카데미</a:t>
            </a:r>
          </a:p>
        </p:txBody>
      </p:sp>
    </p:spTree>
    <p:extLst>
      <p:ext uri="{BB962C8B-B14F-4D97-AF65-F5344CB8AC3E}">
        <p14:creationId xmlns:p14="http://schemas.microsoft.com/office/powerpoint/2010/main" val="412022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1065" y="317712"/>
            <a:ext cx="1725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938907" y="3987151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브랜드만의 개성이 담긴 각종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굿즈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27130" y="3987151"/>
            <a:ext cx="4091894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눈에 확인 가능한 서비스 항목과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SNS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채널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691968" y="6067304"/>
            <a:ext cx="4949111" cy="559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간결한 브랜드 스토리와  눈에 띄는 귀여운 일러스트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0" y="878240"/>
            <a:ext cx="1286066" cy="2901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7" y="1395044"/>
            <a:ext cx="4471381" cy="24562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7" y="1206443"/>
            <a:ext cx="3826403" cy="26448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45" y="4771399"/>
            <a:ext cx="2518756" cy="129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3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2" y="1859084"/>
            <a:ext cx="6102214" cy="2500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67" y="1783731"/>
            <a:ext cx="5265282" cy="257553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099490" y="4572634"/>
            <a:ext cx="3347819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강아지를 위한 다양한 맞춤 서비스 제공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0181" y="4572634"/>
            <a:ext cx="3611055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분야 전문 인력 투입으로 신뢰도 증가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662" y="244364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Marketing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2" y="1245561"/>
            <a:ext cx="1286066" cy="2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2" y="3435114"/>
            <a:ext cx="2227360" cy="7176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50466" y="3558936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카카오 외에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마켓지원을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안함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8984" y="1940153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사용자가 손쉽게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예약할수있는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인터페이스의 활용이 좋음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어플을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통한 간편한 사용성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픽업 서비스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픽업서비스에 중점을 둔 단일성 컨텐츠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62" y="3071219"/>
            <a:ext cx="2344451" cy="12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26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14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홈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5227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2140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이용가이드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053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예약하기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7639" y="2977388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공헌 활동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8068" y="3455828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멍타냥택시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소식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6878" y="3934268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예약하기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05966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예상요금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65602" y="2977388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예상요금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계산하기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19" y="962714"/>
            <a:ext cx="976402" cy="5765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95631" y="2977388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후 이용가능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92879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인재모집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47006" y="2977388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드라이버 지원하기</a:t>
            </a:r>
          </a:p>
        </p:txBody>
      </p:sp>
    </p:spTree>
    <p:extLst>
      <p:ext uri="{BB962C8B-B14F-4D97-AF65-F5344CB8AC3E}">
        <p14:creationId xmlns:p14="http://schemas.microsoft.com/office/powerpoint/2010/main" val="30718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59" y="2035018"/>
            <a:ext cx="3815054" cy="204759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626669" y="4465631"/>
            <a:ext cx="2446567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귀여운 캐릭터의 활용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218698" y="4779585"/>
            <a:ext cx="3014457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한눈에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이해가능한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step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9386" y="270198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4" y="1363717"/>
            <a:ext cx="976402" cy="5765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285" y="1363717"/>
            <a:ext cx="4239164" cy="32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59" y="2035018"/>
            <a:ext cx="3815054" cy="20475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16" y="1864507"/>
            <a:ext cx="5086552" cy="2233226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626669" y="4465631"/>
            <a:ext cx="2446567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견주가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우려할 만한 부분을  사전 파악 및 보완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428248" y="4465632"/>
            <a:ext cx="3014457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한눈에 보고 따라할 수 있는 가이드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9386" y="270198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Marketing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4" y="1363717"/>
            <a:ext cx="976402" cy="5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6093229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098772" y="0"/>
            <a:ext cx="609322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7650" y="211236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Service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8008" y="446868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PEDIT’s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Service</a:t>
            </a:r>
            <a:endParaRPr lang="ko-KR" altLang="en-US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588848" y="1270742"/>
            <a:ext cx="2915533" cy="54465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방문 건강 서비스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682077" y="1270742"/>
            <a:ext cx="2915533" cy="54465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픽업 서비스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2014" y="2065596"/>
            <a:ext cx="5029200" cy="3358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45289" y="2881796"/>
            <a:ext cx="3752950" cy="133882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 정기 건강검진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제휴 병원 연계 서비스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전문가와 화상통화를 통한 진료 서비스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83432" y="2065596"/>
            <a:ext cx="5029200" cy="3358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073993" y="2881796"/>
            <a:ext cx="4406976" cy="133882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병원 예약 및 산책 픽업 서비스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 실시간 위치 및 상태 확인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반려동물에 대한 지식이 풍부한 전문 드라이버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59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2" y="3435114"/>
            <a:ext cx="2227360" cy="7176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50466" y="3558936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카카오 외에 별다른 마케팅은 활동하지 않았음 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8984" y="1940153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직관적인 디자인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심플한 인터페이스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검색엔진을 통한 편의성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펫푸드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산책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미용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훈련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다양한 컨텐츠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펫케어에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중점을 둔 통일화된 컨텐츠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06" y="3208788"/>
            <a:ext cx="2265815" cy="11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61205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산책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0335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케어서비스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9465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훈련서비스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68595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정기케어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68405" y="253923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케어서비스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01456" y="3017678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68408" y="349611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개인결제창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37725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스토어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983585" y="1876495"/>
            <a:ext cx="144721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Community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62465" y="253923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튼튼영양제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10182" y="3017678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럭셔리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관리용품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19290" y="253923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About us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42589" y="3017678"/>
            <a:ext cx="1553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서울시민학교 공지사항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771069" y="3496118"/>
            <a:ext cx="18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하반기 </a:t>
            </a:r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팻돌보미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교육생 모집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45" y="1077676"/>
            <a:ext cx="1227726" cy="63115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704541" y="4048929"/>
            <a:ext cx="2029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찾아가는 반려동물 돌봄 서비스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73985" y="452736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Q&amp;A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431504" y="5005809"/>
            <a:ext cx="57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Event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75213" y="5484249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펫워커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지원</a:t>
            </a:r>
          </a:p>
        </p:txBody>
      </p:sp>
    </p:spTree>
    <p:extLst>
      <p:ext uri="{BB962C8B-B14F-4D97-AF65-F5344CB8AC3E}">
        <p14:creationId xmlns:p14="http://schemas.microsoft.com/office/powerpoint/2010/main" val="31427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1065" y="317712"/>
            <a:ext cx="1725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783296" y="3797122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넓은 배너 대비 좁은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GNB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746171" y="3566127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배경에 묻혀 보이지 않는 정보 입력란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153913" y="5166715"/>
            <a:ext cx="4949111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잘 정리된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LNB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하위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2" y="1077676"/>
            <a:ext cx="1227726" cy="6311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7448" b="6641"/>
          <a:stretch/>
        </p:blipFill>
        <p:spPr>
          <a:xfrm>
            <a:off x="1650368" y="1741878"/>
            <a:ext cx="4022357" cy="1943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461" y="1878168"/>
            <a:ext cx="5161921" cy="12573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857" y="4645134"/>
            <a:ext cx="3691868" cy="169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93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099488" y="4705984"/>
            <a:ext cx="3347819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정기 검진으로 지속적인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반려동물 건강관리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0179" y="4705984"/>
            <a:ext cx="3611055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바쁜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견주를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위한 산책 서비스 제공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662" y="244364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Marketing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2" y="1077676"/>
            <a:ext cx="1227726" cy="631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2" y="2188100"/>
            <a:ext cx="5334744" cy="19052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777" y="1708833"/>
            <a:ext cx="4277861" cy="26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9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811805" y="3092335"/>
            <a:ext cx="85683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3662" y="244364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Stp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전략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902036" y="810491"/>
            <a:ext cx="0" cy="52370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35861" y="2953835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친밀한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32478" y="2953835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신뢰가는</a:t>
            </a:r>
            <a:endParaRPr lang="ko-KR" altLang="en-US" sz="1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1322" y="335325"/>
            <a:ext cx="102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서비스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57847" y="6177853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적은 서비스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74" y="5668198"/>
            <a:ext cx="1071948" cy="3454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259" y="1561464"/>
            <a:ext cx="1227726" cy="63115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34" y="516473"/>
            <a:ext cx="1257253" cy="5745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94" y="5175088"/>
            <a:ext cx="1133633" cy="6693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78" y="4485611"/>
            <a:ext cx="1133633" cy="4827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93" y="776579"/>
            <a:ext cx="1286066" cy="29011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683625" y="2791953"/>
            <a:ext cx="1312534" cy="603135"/>
            <a:chOff x="9197975" y="2508585"/>
            <a:chExt cx="1312534" cy="603135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9197975" y="2508585"/>
              <a:ext cx="1312534" cy="603135"/>
            </a:xfrm>
            <a:prstGeom prst="roundRect">
              <a:avLst/>
            </a:prstGeom>
            <a:solidFill>
              <a:srgbClr val="2D38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72424" y="2610097"/>
              <a:ext cx="1163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6A71C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PEDIT</a:t>
              </a:r>
              <a:endParaRPr lang="ko-KR" altLang="en-US" sz="2000" dirty="0">
                <a:solidFill>
                  <a:srgbClr val="F6A71C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644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7531830" y="1858165"/>
            <a:ext cx="39088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Pet</a:t>
            </a:r>
          </a:p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Pickup</a:t>
            </a:r>
          </a:p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service</a:t>
            </a:r>
            <a:endParaRPr lang="ko-KR" altLang="en-US" sz="80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82375" y="1745433"/>
            <a:ext cx="39088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Pet</a:t>
            </a:r>
          </a:p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Health</a:t>
            </a:r>
          </a:p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care</a:t>
            </a:r>
            <a:endParaRPr lang="ko-KR" altLang="en-US" sz="80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8578" y="8920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다이어트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650" y="211236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mapping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504" y="1858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병원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71129" y="6548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영양제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8627" y="1261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96537" y="211476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펫 치료사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50579" y="17932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노견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7027" y="50373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유기견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19666" y="1243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식단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3415" y="30842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수의사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87292" y="562033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행동 전문가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42831" y="37615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정기검진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752" y="429589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식품 관리사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1148" y="51243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대중교통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01537" y="29796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안심귀가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63430" y="4077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카시트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35178" y="18760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장거리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5821" y="148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요금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09204" y="60333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04349" y="103619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 공간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25562" y="56309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5535" y="52597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배변패드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927780" y="9218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펫택시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660742" y="19779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합리적인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112407" y="-8546"/>
            <a:ext cx="0" cy="687490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850579" y="2504324"/>
            <a:ext cx="26112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PEDIT</a:t>
            </a:r>
            <a:endParaRPr lang="ko-KR" altLang="en-US" sz="66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94475" y="36662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전문기사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4761" y="3381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전문기사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91227" y="24683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승차거부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57327" y="23472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활동량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43037" y="51586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펫시터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561151" y="49161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치아건강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842831" y="513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관절염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39061" y="29971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피부질환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75055" y="60651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건강사료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614169" y="603332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반려동물 공간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678205" y="6925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빠른 배차</a:t>
            </a:r>
          </a:p>
        </p:txBody>
      </p:sp>
    </p:spTree>
    <p:extLst>
      <p:ext uri="{BB962C8B-B14F-4D97-AF65-F5344CB8AC3E}">
        <p14:creationId xmlns:p14="http://schemas.microsoft.com/office/powerpoint/2010/main" val="487397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247651" y="21123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Key word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61022" y="2211531"/>
            <a:ext cx="4093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반려동물</a:t>
            </a:r>
            <a:endParaRPr lang="ko-KR" altLang="en-US" sz="66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0896" y="45692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sz="2400" b="1" dirty="0" err="1"/>
              <a:t>펫택시</a:t>
            </a:r>
            <a:endParaRPr lang="ko-KR" altLang="en-US" sz="24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166114" y="108637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애견동반</a:t>
            </a:r>
            <a:r>
              <a:rPr lang="ko-KR" altLang="en-US" dirty="0"/>
              <a:t> 택시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19391" y="3379513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sz="2400" b="1" dirty="0"/>
              <a:t>동물병원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969298" y="404963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동물병원 내과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7748" y="592137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#24</a:t>
            </a:r>
            <a:r>
              <a:rPr lang="ko-KR" altLang="en-US" dirty="0"/>
              <a:t>시간 동물병원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65135" y="506488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애견 </a:t>
            </a:r>
            <a:r>
              <a:rPr lang="ko-KR" altLang="en-US" dirty="0" err="1"/>
              <a:t>슬개골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574608" y="5771323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동물병원 픽업서비스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75108" y="4814575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일요일 동물병원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123797" y="4669089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동물병원 정형외과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69297" y="114606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펫택시</a:t>
            </a:r>
            <a:r>
              <a:rPr lang="ko-KR" altLang="en-US" dirty="0"/>
              <a:t> 가격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77749" y="176164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승차거부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92650" y="586626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sz="2400" b="1" dirty="0" err="1"/>
              <a:t>펫건강</a:t>
            </a:r>
            <a:endParaRPr lang="ko-KR" alt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892650" y="3379513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sz="2400" b="1" dirty="0" err="1"/>
              <a:t>펫산책</a:t>
            </a:r>
            <a:endParaRPr lang="ko-KR" alt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633877" y="113408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다이어트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7749" y="4215465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동물병원 정형외과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8035" y="2499109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펫택시</a:t>
            </a:r>
            <a:r>
              <a:rPr lang="ko-KR" altLang="en-US" dirty="0"/>
              <a:t> </a:t>
            </a:r>
            <a:r>
              <a:rPr lang="en-US" altLang="ko-KR" dirty="0" err="1"/>
              <a:t>cctv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633398" y="156409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정기검진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42522" y="1905991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펫유산소운동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10030" y="398314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산책길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39944" y="4132689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펫티켓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007877" y="2596168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펫 </a:t>
            </a:r>
            <a:r>
              <a:rPr lang="ko-KR" altLang="en-US" dirty="0" err="1"/>
              <a:t>입맛없을때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633876" y="2644054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놀이터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641126" y="112984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펫피검사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95005" y="499924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산책친구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469542" y="418606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귀찮을때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517181" y="510953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시간없을때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842523" y="5817094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펫 </a:t>
            </a:r>
            <a:r>
              <a:rPr lang="ko-KR" altLang="en-US" dirty="0" err="1"/>
              <a:t>산책칼로리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785797" y="583705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산책서비스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563755" y="19100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펫택시</a:t>
            </a:r>
            <a:r>
              <a:rPr lang="ko-KR" altLang="en-US" dirty="0"/>
              <a:t> </a:t>
            </a:r>
            <a:r>
              <a:rPr lang="ko-KR" altLang="en-US" dirty="0" err="1"/>
              <a:t>케이지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942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556336" y="233362"/>
            <a:ext cx="6790864" cy="6396478"/>
            <a:chOff x="193675" y="957262"/>
            <a:chExt cx="5248275" cy="4943476"/>
          </a:xfrm>
        </p:grpSpPr>
        <p:pic>
          <p:nvPicPr>
            <p:cNvPr id="1026" name="Picture 2" descr="느낌에 맞는 컬러 선택전략 : 네이버 블로그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75" y="957262"/>
              <a:ext cx="5248275" cy="4943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자유형 4"/>
            <p:cNvSpPr/>
            <p:nvPr/>
          </p:nvSpPr>
          <p:spPr>
            <a:xfrm>
              <a:off x="742950" y="1881188"/>
              <a:ext cx="1034570" cy="1138237"/>
            </a:xfrm>
            <a:custGeom>
              <a:avLst/>
              <a:gdLst>
                <a:gd name="connsiteX0" fmla="*/ 261938 w 1034570"/>
                <a:gd name="connsiteY0" fmla="*/ 533400 h 1138237"/>
                <a:gd name="connsiteX1" fmla="*/ 180975 w 1034570"/>
                <a:gd name="connsiteY1" fmla="*/ 547687 h 1138237"/>
                <a:gd name="connsiteX2" fmla="*/ 161925 w 1034570"/>
                <a:gd name="connsiteY2" fmla="*/ 557212 h 1138237"/>
                <a:gd name="connsiteX3" fmla="*/ 128588 w 1034570"/>
                <a:gd name="connsiteY3" fmla="*/ 571500 h 1138237"/>
                <a:gd name="connsiteX4" fmla="*/ 95250 w 1034570"/>
                <a:gd name="connsiteY4" fmla="*/ 590550 h 1138237"/>
                <a:gd name="connsiteX5" fmla="*/ 52388 w 1034570"/>
                <a:gd name="connsiteY5" fmla="*/ 623887 h 1138237"/>
                <a:gd name="connsiteX6" fmla="*/ 28575 w 1034570"/>
                <a:gd name="connsiteY6" fmla="*/ 666750 h 1138237"/>
                <a:gd name="connsiteX7" fmla="*/ 14288 w 1034570"/>
                <a:gd name="connsiteY7" fmla="*/ 700087 h 1138237"/>
                <a:gd name="connsiteX8" fmla="*/ 0 w 1034570"/>
                <a:gd name="connsiteY8" fmla="*/ 719137 h 1138237"/>
                <a:gd name="connsiteX9" fmla="*/ 4763 w 1034570"/>
                <a:gd name="connsiteY9" fmla="*/ 847725 h 1138237"/>
                <a:gd name="connsiteX10" fmla="*/ 23813 w 1034570"/>
                <a:gd name="connsiteY10" fmla="*/ 923925 h 1138237"/>
                <a:gd name="connsiteX11" fmla="*/ 28575 w 1034570"/>
                <a:gd name="connsiteY11" fmla="*/ 942975 h 1138237"/>
                <a:gd name="connsiteX12" fmla="*/ 42863 w 1034570"/>
                <a:gd name="connsiteY12" fmla="*/ 966787 h 1138237"/>
                <a:gd name="connsiteX13" fmla="*/ 52388 w 1034570"/>
                <a:gd name="connsiteY13" fmla="*/ 990600 h 1138237"/>
                <a:gd name="connsiteX14" fmla="*/ 66675 w 1034570"/>
                <a:gd name="connsiteY14" fmla="*/ 1009650 h 1138237"/>
                <a:gd name="connsiteX15" fmla="*/ 80963 w 1034570"/>
                <a:gd name="connsiteY15" fmla="*/ 1042987 h 1138237"/>
                <a:gd name="connsiteX16" fmla="*/ 100013 w 1034570"/>
                <a:gd name="connsiteY16" fmla="*/ 1081087 h 1138237"/>
                <a:gd name="connsiteX17" fmla="*/ 104775 w 1034570"/>
                <a:gd name="connsiteY17" fmla="*/ 1095375 h 1138237"/>
                <a:gd name="connsiteX18" fmla="*/ 142875 w 1034570"/>
                <a:gd name="connsiteY18" fmla="*/ 1114425 h 1138237"/>
                <a:gd name="connsiteX19" fmla="*/ 176213 w 1034570"/>
                <a:gd name="connsiteY19" fmla="*/ 1133475 h 1138237"/>
                <a:gd name="connsiteX20" fmla="*/ 190500 w 1034570"/>
                <a:gd name="connsiteY20" fmla="*/ 1138237 h 1138237"/>
                <a:gd name="connsiteX21" fmla="*/ 342900 w 1034570"/>
                <a:gd name="connsiteY21" fmla="*/ 1133475 h 1138237"/>
                <a:gd name="connsiteX22" fmla="*/ 366713 w 1034570"/>
                <a:gd name="connsiteY22" fmla="*/ 1128712 h 1138237"/>
                <a:gd name="connsiteX23" fmla="*/ 404813 w 1034570"/>
                <a:gd name="connsiteY23" fmla="*/ 1119187 h 1138237"/>
                <a:gd name="connsiteX24" fmla="*/ 442913 w 1034570"/>
                <a:gd name="connsiteY24" fmla="*/ 1104900 h 1138237"/>
                <a:gd name="connsiteX25" fmla="*/ 490538 w 1034570"/>
                <a:gd name="connsiteY25" fmla="*/ 1081087 h 1138237"/>
                <a:gd name="connsiteX26" fmla="*/ 509588 w 1034570"/>
                <a:gd name="connsiteY26" fmla="*/ 1071562 h 1138237"/>
                <a:gd name="connsiteX27" fmla="*/ 523875 w 1034570"/>
                <a:gd name="connsiteY27" fmla="*/ 1066800 h 1138237"/>
                <a:gd name="connsiteX28" fmla="*/ 547688 w 1034570"/>
                <a:gd name="connsiteY28" fmla="*/ 1052512 h 1138237"/>
                <a:gd name="connsiteX29" fmla="*/ 581025 w 1034570"/>
                <a:gd name="connsiteY29" fmla="*/ 1033462 h 1138237"/>
                <a:gd name="connsiteX30" fmla="*/ 619125 w 1034570"/>
                <a:gd name="connsiteY30" fmla="*/ 1009650 h 1138237"/>
                <a:gd name="connsiteX31" fmla="*/ 642938 w 1034570"/>
                <a:gd name="connsiteY31" fmla="*/ 985837 h 1138237"/>
                <a:gd name="connsiteX32" fmla="*/ 685800 w 1034570"/>
                <a:gd name="connsiteY32" fmla="*/ 952500 h 1138237"/>
                <a:gd name="connsiteX33" fmla="*/ 690563 w 1034570"/>
                <a:gd name="connsiteY33" fmla="*/ 938212 h 1138237"/>
                <a:gd name="connsiteX34" fmla="*/ 709613 w 1034570"/>
                <a:gd name="connsiteY34" fmla="*/ 909637 h 1138237"/>
                <a:gd name="connsiteX35" fmla="*/ 714375 w 1034570"/>
                <a:gd name="connsiteY35" fmla="*/ 895350 h 1138237"/>
                <a:gd name="connsiteX36" fmla="*/ 723900 w 1034570"/>
                <a:gd name="connsiteY36" fmla="*/ 881062 h 1138237"/>
                <a:gd name="connsiteX37" fmla="*/ 733425 w 1034570"/>
                <a:gd name="connsiteY37" fmla="*/ 862012 h 1138237"/>
                <a:gd name="connsiteX38" fmla="*/ 738188 w 1034570"/>
                <a:gd name="connsiteY38" fmla="*/ 823912 h 1138237"/>
                <a:gd name="connsiteX39" fmla="*/ 742950 w 1034570"/>
                <a:gd name="connsiteY39" fmla="*/ 809625 h 1138237"/>
                <a:gd name="connsiteX40" fmla="*/ 747713 w 1034570"/>
                <a:gd name="connsiteY40" fmla="*/ 785812 h 1138237"/>
                <a:gd name="connsiteX41" fmla="*/ 757238 w 1034570"/>
                <a:gd name="connsiteY41" fmla="*/ 704850 h 1138237"/>
                <a:gd name="connsiteX42" fmla="*/ 766763 w 1034570"/>
                <a:gd name="connsiteY42" fmla="*/ 657225 h 1138237"/>
                <a:gd name="connsiteX43" fmla="*/ 771525 w 1034570"/>
                <a:gd name="connsiteY43" fmla="*/ 604837 h 1138237"/>
                <a:gd name="connsiteX44" fmla="*/ 785813 w 1034570"/>
                <a:gd name="connsiteY44" fmla="*/ 557212 h 1138237"/>
                <a:gd name="connsiteX45" fmla="*/ 800100 w 1034570"/>
                <a:gd name="connsiteY45" fmla="*/ 509587 h 1138237"/>
                <a:gd name="connsiteX46" fmla="*/ 809625 w 1034570"/>
                <a:gd name="connsiteY46" fmla="*/ 495300 h 1138237"/>
                <a:gd name="connsiteX47" fmla="*/ 823913 w 1034570"/>
                <a:gd name="connsiteY47" fmla="*/ 461962 h 1138237"/>
                <a:gd name="connsiteX48" fmla="*/ 842963 w 1034570"/>
                <a:gd name="connsiteY48" fmla="*/ 419100 h 1138237"/>
                <a:gd name="connsiteX49" fmla="*/ 857250 w 1034570"/>
                <a:gd name="connsiteY49" fmla="*/ 404812 h 1138237"/>
                <a:gd name="connsiteX50" fmla="*/ 866775 w 1034570"/>
                <a:gd name="connsiteY50" fmla="*/ 385762 h 1138237"/>
                <a:gd name="connsiteX51" fmla="*/ 895350 w 1034570"/>
                <a:gd name="connsiteY51" fmla="*/ 366712 h 1138237"/>
                <a:gd name="connsiteX52" fmla="*/ 909638 w 1034570"/>
                <a:gd name="connsiteY52" fmla="*/ 352425 h 1138237"/>
                <a:gd name="connsiteX53" fmla="*/ 938213 w 1034570"/>
                <a:gd name="connsiteY53" fmla="*/ 328612 h 1138237"/>
                <a:gd name="connsiteX54" fmla="*/ 947738 w 1034570"/>
                <a:gd name="connsiteY54" fmla="*/ 314325 h 1138237"/>
                <a:gd name="connsiteX55" fmla="*/ 985838 w 1034570"/>
                <a:gd name="connsiteY55" fmla="*/ 266700 h 1138237"/>
                <a:gd name="connsiteX56" fmla="*/ 1004888 w 1034570"/>
                <a:gd name="connsiteY56" fmla="*/ 238125 h 1138237"/>
                <a:gd name="connsiteX57" fmla="*/ 1023938 w 1034570"/>
                <a:gd name="connsiteY57" fmla="*/ 195262 h 1138237"/>
                <a:gd name="connsiteX58" fmla="*/ 1028700 w 1034570"/>
                <a:gd name="connsiteY58" fmla="*/ 119062 h 1138237"/>
                <a:gd name="connsiteX59" fmla="*/ 1000125 w 1034570"/>
                <a:gd name="connsiteY59" fmla="*/ 85725 h 1138237"/>
                <a:gd name="connsiteX60" fmla="*/ 990600 w 1034570"/>
                <a:gd name="connsiteY60" fmla="*/ 71437 h 1138237"/>
                <a:gd name="connsiteX61" fmla="*/ 947738 w 1034570"/>
                <a:gd name="connsiteY61" fmla="*/ 47625 h 1138237"/>
                <a:gd name="connsiteX62" fmla="*/ 919163 w 1034570"/>
                <a:gd name="connsiteY62" fmla="*/ 38100 h 1138237"/>
                <a:gd name="connsiteX63" fmla="*/ 876300 w 1034570"/>
                <a:gd name="connsiteY63" fmla="*/ 23812 h 1138237"/>
                <a:gd name="connsiteX64" fmla="*/ 862013 w 1034570"/>
                <a:gd name="connsiteY64" fmla="*/ 19050 h 1138237"/>
                <a:gd name="connsiteX65" fmla="*/ 828675 w 1034570"/>
                <a:gd name="connsiteY65" fmla="*/ 4762 h 1138237"/>
                <a:gd name="connsiteX66" fmla="*/ 790575 w 1034570"/>
                <a:gd name="connsiteY66" fmla="*/ 0 h 1138237"/>
                <a:gd name="connsiteX67" fmla="*/ 566738 w 1034570"/>
                <a:gd name="connsiteY67" fmla="*/ 4762 h 1138237"/>
                <a:gd name="connsiteX68" fmla="*/ 552450 w 1034570"/>
                <a:gd name="connsiteY68" fmla="*/ 9525 h 1138237"/>
                <a:gd name="connsiteX69" fmla="*/ 533400 w 1034570"/>
                <a:gd name="connsiteY69" fmla="*/ 14287 h 1138237"/>
                <a:gd name="connsiteX70" fmla="*/ 485775 w 1034570"/>
                <a:gd name="connsiteY70" fmla="*/ 28575 h 1138237"/>
                <a:gd name="connsiteX71" fmla="*/ 471488 w 1034570"/>
                <a:gd name="connsiteY71" fmla="*/ 42862 h 1138237"/>
                <a:gd name="connsiteX72" fmla="*/ 457200 w 1034570"/>
                <a:gd name="connsiteY72" fmla="*/ 47625 h 1138237"/>
                <a:gd name="connsiteX73" fmla="*/ 442913 w 1034570"/>
                <a:gd name="connsiteY73" fmla="*/ 57150 h 1138237"/>
                <a:gd name="connsiteX74" fmla="*/ 423863 w 1034570"/>
                <a:gd name="connsiteY74" fmla="*/ 66675 h 1138237"/>
                <a:gd name="connsiteX75" fmla="*/ 409575 w 1034570"/>
                <a:gd name="connsiteY75" fmla="*/ 80962 h 1138237"/>
                <a:gd name="connsiteX76" fmla="*/ 390525 w 1034570"/>
                <a:gd name="connsiteY76" fmla="*/ 95250 h 1138237"/>
                <a:gd name="connsiteX77" fmla="*/ 376238 w 1034570"/>
                <a:gd name="connsiteY77" fmla="*/ 114300 h 1138237"/>
                <a:gd name="connsiteX78" fmla="*/ 361950 w 1034570"/>
                <a:gd name="connsiteY78" fmla="*/ 128587 h 1138237"/>
                <a:gd name="connsiteX79" fmla="*/ 333375 w 1034570"/>
                <a:gd name="connsiteY79" fmla="*/ 171450 h 1138237"/>
                <a:gd name="connsiteX80" fmla="*/ 319088 w 1034570"/>
                <a:gd name="connsiteY80" fmla="*/ 190500 h 1138237"/>
                <a:gd name="connsiteX81" fmla="*/ 314325 w 1034570"/>
                <a:gd name="connsiteY81" fmla="*/ 204787 h 1138237"/>
                <a:gd name="connsiteX82" fmla="*/ 300038 w 1034570"/>
                <a:gd name="connsiteY82" fmla="*/ 223837 h 1138237"/>
                <a:gd name="connsiteX83" fmla="*/ 285750 w 1034570"/>
                <a:gd name="connsiteY83" fmla="*/ 247650 h 1138237"/>
                <a:gd name="connsiteX84" fmla="*/ 276225 w 1034570"/>
                <a:gd name="connsiteY84" fmla="*/ 280987 h 1138237"/>
                <a:gd name="connsiteX85" fmla="*/ 266700 w 1034570"/>
                <a:gd name="connsiteY85" fmla="*/ 295275 h 1138237"/>
                <a:gd name="connsiteX86" fmla="*/ 247650 w 1034570"/>
                <a:gd name="connsiteY86" fmla="*/ 514350 h 1138237"/>
                <a:gd name="connsiteX87" fmla="*/ 261938 w 1034570"/>
                <a:gd name="connsiteY87" fmla="*/ 533400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34570" h="1138237">
                  <a:moveTo>
                    <a:pt x="261938" y="533400"/>
                  </a:moveTo>
                  <a:cubicBezTo>
                    <a:pt x="250825" y="538956"/>
                    <a:pt x="204696" y="537522"/>
                    <a:pt x="180975" y="547687"/>
                  </a:cubicBezTo>
                  <a:cubicBezTo>
                    <a:pt x="174449" y="550484"/>
                    <a:pt x="168450" y="554415"/>
                    <a:pt x="161925" y="557212"/>
                  </a:cubicBezTo>
                  <a:cubicBezTo>
                    <a:pt x="146381" y="563874"/>
                    <a:pt x="144381" y="560219"/>
                    <a:pt x="128588" y="571500"/>
                  </a:cubicBezTo>
                  <a:cubicBezTo>
                    <a:pt x="98031" y="593326"/>
                    <a:pt x="132147" y="581325"/>
                    <a:pt x="95250" y="590550"/>
                  </a:cubicBezTo>
                  <a:cubicBezTo>
                    <a:pt x="61071" y="613336"/>
                    <a:pt x="74770" y="601505"/>
                    <a:pt x="52388" y="623887"/>
                  </a:cubicBezTo>
                  <a:cubicBezTo>
                    <a:pt x="43669" y="658759"/>
                    <a:pt x="54028" y="628570"/>
                    <a:pt x="28575" y="666750"/>
                  </a:cubicBezTo>
                  <a:cubicBezTo>
                    <a:pt x="-9218" y="723441"/>
                    <a:pt x="39695" y="655625"/>
                    <a:pt x="14288" y="700087"/>
                  </a:cubicBezTo>
                  <a:cubicBezTo>
                    <a:pt x="10350" y="706979"/>
                    <a:pt x="4763" y="712787"/>
                    <a:pt x="0" y="719137"/>
                  </a:cubicBezTo>
                  <a:cubicBezTo>
                    <a:pt x="1588" y="762000"/>
                    <a:pt x="2244" y="804907"/>
                    <a:pt x="4763" y="847725"/>
                  </a:cubicBezTo>
                  <a:cubicBezTo>
                    <a:pt x="7377" y="892159"/>
                    <a:pt x="11715" y="875527"/>
                    <a:pt x="23813" y="923925"/>
                  </a:cubicBezTo>
                  <a:cubicBezTo>
                    <a:pt x="25400" y="930275"/>
                    <a:pt x="25917" y="936994"/>
                    <a:pt x="28575" y="942975"/>
                  </a:cubicBezTo>
                  <a:cubicBezTo>
                    <a:pt x="32334" y="951434"/>
                    <a:pt x="38723" y="958508"/>
                    <a:pt x="42863" y="966787"/>
                  </a:cubicBezTo>
                  <a:cubicBezTo>
                    <a:pt x="46686" y="974434"/>
                    <a:pt x="48236" y="983127"/>
                    <a:pt x="52388" y="990600"/>
                  </a:cubicBezTo>
                  <a:cubicBezTo>
                    <a:pt x="56243" y="997539"/>
                    <a:pt x="62874" y="1002682"/>
                    <a:pt x="66675" y="1009650"/>
                  </a:cubicBezTo>
                  <a:cubicBezTo>
                    <a:pt x="72464" y="1020264"/>
                    <a:pt x="75556" y="1032173"/>
                    <a:pt x="80963" y="1042987"/>
                  </a:cubicBezTo>
                  <a:cubicBezTo>
                    <a:pt x="103974" y="1089009"/>
                    <a:pt x="75302" y="1015189"/>
                    <a:pt x="100013" y="1081087"/>
                  </a:cubicBezTo>
                  <a:cubicBezTo>
                    <a:pt x="101776" y="1085788"/>
                    <a:pt x="100812" y="1092293"/>
                    <a:pt x="104775" y="1095375"/>
                  </a:cubicBezTo>
                  <a:cubicBezTo>
                    <a:pt x="115983" y="1104093"/>
                    <a:pt x="131061" y="1106549"/>
                    <a:pt x="142875" y="1114425"/>
                  </a:cubicBezTo>
                  <a:cubicBezTo>
                    <a:pt x="157223" y="1123990"/>
                    <a:pt x="159296" y="1126225"/>
                    <a:pt x="176213" y="1133475"/>
                  </a:cubicBezTo>
                  <a:cubicBezTo>
                    <a:pt x="180827" y="1135452"/>
                    <a:pt x="185738" y="1136650"/>
                    <a:pt x="190500" y="1138237"/>
                  </a:cubicBezTo>
                  <a:cubicBezTo>
                    <a:pt x="241300" y="1136650"/>
                    <a:pt x="292149" y="1136218"/>
                    <a:pt x="342900" y="1133475"/>
                  </a:cubicBezTo>
                  <a:cubicBezTo>
                    <a:pt x="350983" y="1133038"/>
                    <a:pt x="358825" y="1130532"/>
                    <a:pt x="366713" y="1128712"/>
                  </a:cubicBezTo>
                  <a:cubicBezTo>
                    <a:pt x="379469" y="1125768"/>
                    <a:pt x="404813" y="1119187"/>
                    <a:pt x="404813" y="1119187"/>
                  </a:cubicBezTo>
                  <a:cubicBezTo>
                    <a:pt x="441440" y="1094768"/>
                    <a:pt x="391418" y="1125498"/>
                    <a:pt x="442913" y="1104900"/>
                  </a:cubicBezTo>
                  <a:cubicBezTo>
                    <a:pt x="459392" y="1098308"/>
                    <a:pt x="474663" y="1089025"/>
                    <a:pt x="490538" y="1081087"/>
                  </a:cubicBezTo>
                  <a:cubicBezTo>
                    <a:pt x="496888" y="1077912"/>
                    <a:pt x="502853" y="1073807"/>
                    <a:pt x="509588" y="1071562"/>
                  </a:cubicBezTo>
                  <a:cubicBezTo>
                    <a:pt x="514350" y="1069975"/>
                    <a:pt x="519385" y="1069045"/>
                    <a:pt x="523875" y="1066800"/>
                  </a:cubicBezTo>
                  <a:cubicBezTo>
                    <a:pt x="532155" y="1062660"/>
                    <a:pt x="539596" y="1057008"/>
                    <a:pt x="547688" y="1052512"/>
                  </a:cubicBezTo>
                  <a:cubicBezTo>
                    <a:pt x="606246" y="1019980"/>
                    <a:pt x="533107" y="1063410"/>
                    <a:pt x="581025" y="1033462"/>
                  </a:cubicBezTo>
                  <a:cubicBezTo>
                    <a:pt x="582990" y="1032234"/>
                    <a:pt x="613680" y="1014414"/>
                    <a:pt x="619125" y="1009650"/>
                  </a:cubicBezTo>
                  <a:cubicBezTo>
                    <a:pt x="627573" y="1002258"/>
                    <a:pt x="634250" y="992945"/>
                    <a:pt x="642938" y="985837"/>
                  </a:cubicBezTo>
                  <a:cubicBezTo>
                    <a:pt x="705600" y="934568"/>
                    <a:pt x="646661" y="991639"/>
                    <a:pt x="685800" y="952500"/>
                  </a:cubicBezTo>
                  <a:cubicBezTo>
                    <a:pt x="687388" y="947737"/>
                    <a:pt x="688125" y="942601"/>
                    <a:pt x="690563" y="938212"/>
                  </a:cubicBezTo>
                  <a:cubicBezTo>
                    <a:pt x="696122" y="928205"/>
                    <a:pt x="709613" y="909637"/>
                    <a:pt x="709613" y="909637"/>
                  </a:cubicBezTo>
                  <a:cubicBezTo>
                    <a:pt x="711200" y="904875"/>
                    <a:pt x="712130" y="899840"/>
                    <a:pt x="714375" y="895350"/>
                  </a:cubicBezTo>
                  <a:cubicBezTo>
                    <a:pt x="716935" y="890230"/>
                    <a:pt x="721060" y="886032"/>
                    <a:pt x="723900" y="881062"/>
                  </a:cubicBezTo>
                  <a:cubicBezTo>
                    <a:pt x="727422" y="874898"/>
                    <a:pt x="730250" y="868362"/>
                    <a:pt x="733425" y="862012"/>
                  </a:cubicBezTo>
                  <a:cubicBezTo>
                    <a:pt x="735013" y="849312"/>
                    <a:pt x="735898" y="836504"/>
                    <a:pt x="738188" y="823912"/>
                  </a:cubicBezTo>
                  <a:cubicBezTo>
                    <a:pt x="739086" y="818973"/>
                    <a:pt x="741732" y="814495"/>
                    <a:pt x="742950" y="809625"/>
                  </a:cubicBezTo>
                  <a:cubicBezTo>
                    <a:pt x="744913" y="801772"/>
                    <a:pt x="746125" y="793750"/>
                    <a:pt x="747713" y="785812"/>
                  </a:cubicBezTo>
                  <a:cubicBezTo>
                    <a:pt x="751037" y="749244"/>
                    <a:pt x="750865" y="736713"/>
                    <a:pt x="757238" y="704850"/>
                  </a:cubicBezTo>
                  <a:cubicBezTo>
                    <a:pt x="763543" y="673326"/>
                    <a:pt x="762103" y="696838"/>
                    <a:pt x="766763" y="657225"/>
                  </a:cubicBezTo>
                  <a:cubicBezTo>
                    <a:pt x="768812" y="639810"/>
                    <a:pt x="769208" y="622218"/>
                    <a:pt x="771525" y="604837"/>
                  </a:cubicBezTo>
                  <a:cubicBezTo>
                    <a:pt x="773684" y="588644"/>
                    <a:pt x="781948" y="572674"/>
                    <a:pt x="785813" y="557212"/>
                  </a:cubicBezTo>
                  <a:cubicBezTo>
                    <a:pt x="788475" y="546562"/>
                    <a:pt x="795461" y="516545"/>
                    <a:pt x="800100" y="509587"/>
                  </a:cubicBezTo>
                  <a:lnTo>
                    <a:pt x="809625" y="495300"/>
                  </a:lnTo>
                  <a:cubicBezTo>
                    <a:pt x="822225" y="444905"/>
                    <a:pt x="805118" y="504251"/>
                    <a:pt x="823913" y="461962"/>
                  </a:cubicBezTo>
                  <a:cubicBezTo>
                    <a:pt x="835781" y="435259"/>
                    <a:pt x="827565" y="437578"/>
                    <a:pt x="842963" y="419100"/>
                  </a:cubicBezTo>
                  <a:cubicBezTo>
                    <a:pt x="847275" y="413926"/>
                    <a:pt x="853335" y="410293"/>
                    <a:pt x="857250" y="404812"/>
                  </a:cubicBezTo>
                  <a:cubicBezTo>
                    <a:pt x="861376" y="399035"/>
                    <a:pt x="861755" y="390782"/>
                    <a:pt x="866775" y="385762"/>
                  </a:cubicBezTo>
                  <a:cubicBezTo>
                    <a:pt x="874870" y="377667"/>
                    <a:pt x="887255" y="374806"/>
                    <a:pt x="895350" y="366712"/>
                  </a:cubicBezTo>
                  <a:cubicBezTo>
                    <a:pt x="900113" y="361950"/>
                    <a:pt x="904464" y="356737"/>
                    <a:pt x="909638" y="352425"/>
                  </a:cubicBezTo>
                  <a:cubicBezTo>
                    <a:pt x="930071" y="335398"/>
                    <a:pt x="919240" y="351379"/>
                    <a:pt x="938213" y="328612"/>
                  </a:cubicBezTo>
                  <a:cubicBezTo>
                    <a:pt x="941877" y="324215"/>
                    <a:pt x="944248" y="318862"/>
                    <a:pt x="947738" y="314325"/>
                  </a:cubicBezTo>
                  <a:cubicBezTo>
                    <a:pt x="960133" y="298211"/>
                    <a:pt x="974561" y="283616"/>
                    <a:pt x="985838" y="266700"/>
                  </a:cubicBezTo>
                  <a:lnTo>
                    <a:pt x="1004888" y="238125"/>
                  </a:lnTo>
                  <a:cubicBezTo>
                    <a:pt x="1016223" y="204120"/>
                    <a:pt x="1008844" y="217904"/>
                    <a:pt x="1023938" y="195262"/>
                  </a:cubicBezTo>
                  <a:cubicBezTo>
                    <a:pt x="1033277" y="162576"/>
                    <a:pt x="1039883" y="155408"/>
                    <a:pt x="1028700" y="119062"/>
                  </a:cubicBezTo>
                  <a:cubicBezTo>
                    <a:pt x="1025219" y="107748"/>
                    <a:pt x="1007428" y="94488"/>
                    <a:pt x="1000125" y="85725"/>
                  </a:cubicBezTo>
                  <a:cubicBezTo>
                    <a:pt x="996461" y="81328"/>
                    <a:pt x="994647" y="75485"/>
                    <a:pt x="990600" y="71437"/>
                  </a:cubicBezTo>
                  <a:cubicBezTo>
                    <a:pt x="983266" y="64103"/>
                    <a:pt x="952011" y="49405"/>
                    <a:pt x="947738" y="47625"/>
                  </a:cubicBezTo>
                  <a:cubicBezTo>
                    <a:pt x="938470" y="43763"/>
                    <a:pt x="928599" y="41531"/>
                    <a:pt x="919163" y="38100"/>
                  </a:cubicBezTo>
                  <a:cubicBezTo>
                    <a:pt x="858964" y="16210"/>
                    <a:pt x="926849" y="38255"/>
                    <a:pt x="876300" y="23812"/>
                  </a:cubicBezTo>
                  <a:cubicBezTo>
                    <a:pt x="871473" y="22433"/>
                    <a:pt x="866627" y="21027"/>
                    <a:pt x="862013" y="19050"/>
                  </a:cubicBezTo>
                  <a:cubicBezTo>
                    <a:pt x="849916" y="13866"/>
                    <a:pt x="841606" y="7113"/>
                    <a:pt x="828675" y="4762"/>
                  </a:cubicBezTo>
                  <a:cubicBezTo>
                    <a:pt x="816083" y="2472"/>
                    <a:pt x="803275" y="1587"/>
                    <a:pt x="790575" y="0"/>
                  </a:cubicBezTo>
                  <a:lnTo>
                    <a:pt x="566738" y="4762"/>
                  </a:lnTo>
                  <a:cubicBezTo>
                    <a:pt x="561722" y="4963"/>
                    <a:pt x="557277" y="8146"/>
                    <a:pt x="552450" y="9525"/>
                  </a:cubicBezTo>
                  <a:cubicBezTo>
                    <a:pt x="546156" y="11323"/>
                    <a:pt x="539669" y="12406"/>
                    <a:pt x="533400" y="14287"/>
                  </a:cubicBezTo>
                  <a:cubicBezTo>
                    <a:pt x="475401" y="31686"/>
                    <a:pt x="529699" y="17593"/>
                    <a:pt x="485775" y="28575"/>
                  </a:cubicBezTo>
                  <a:cubicBezTo>
                    <a:pt x="481013" y="33337"/>
                    <a:pt x="477092" y="39126"/>
                    <a:pt x="471488" y="42862"/>
                  </a:cubicBezTo>
                  <a:cubicBezTo>
                    <a:pt x="467311" y="45647"/>
                    <a:pt x="461690" y="45380"/>
                    <a:pt x="457200" y="47625"/>
                  </a:cubicBezTo>
                  <a:cubicBezTo>
                    <a:pt x="452081" y="50185"/>
                    <a:pt x="447883" y="54310"/>
                    <a:pt x="442913" y="57150"/>
                  </a:cubicBezTo>
                  <a:cubicBezTo>
                    <a:pt x="436749" y="60672"/>
                    <a:pt x="429640" y="62549"/>
                    <a:pt x="423863" y="66675"/>
                  </a:cubicBezTo>
                  <a:cubicBezTo>
                    <a:pt x="418382" y="70590"/>
                    <a:pt x="414689" y="76579"/>
                    <a:pt x="409575" y="80962"/>
                  </a:cubicBezTo>
                  <a:cubicBezTo>
                    <a:pt x="403548" y="86128"/>
                    <a:pt x="396138" y="89637"/>
                    <a:pt x="390525" y="95250"/>
                  </a:cubicBezTo>
                  <a:cubicBezTo>
                    <a:pt x="384912" y="100863"/>
                    <a:pt x="381404" y="108274"/>
                    <a:pt x="376238" y="114300"/>
                  </a:cubicBezTo>
                  <a:cubicBezTo>
                    <a:pt x="371855" y="119414"/>
                    <a:pt x="366333" y="123473"/>
                    <a:pt x="361950" y="128587"/>
                  </a:cubicBezTo>
                  <a:cubicBezTo>
                    <a:pt x="344158" y="149343"/>
                    <a:pt x="349357" y="147477"/>
                    <a:pt x="333375" y="171450"/>
                  </a:cubicBezTo>
                  <a:cubicBezTo>
                    <a:pt x="328972" y="178054"/>
                    <a:pt x="323850" y="184150"/>
                    <a:pt x="319088" y="190500"/>
                  </a:cubicBezTo>
                  <a:cubicBezTo>
                    <a:pt x="317500" y="195262"/>
                    <a:pt x="316816" y="200428"/>
                    <a:pt x="314325" y="204787"/>
                  </a:cubicBezTo>
                  <a:cubicBezTo>
                    <a:pt x="310387" y="211679"/>
                    <a:pt x="304441" y="217233"/>
                    <a:pt x="300038" y="223837"/>
                  </a:cubicBezTo>
                  <a:cubicBezTo>
                    <a:pt x="294903" y="231539"/>
                    <a:pt x="290513" y="239712"/>
                    <a:pt x="285750" y="247650"/>
                  </a:cubicBezTo>
                  <a:cubicBezTo>
                    <a:pt x="284223" y="253760"/>
                    <a:pt x="279644" y="274150"/>
                    <a:pt x="276225" y="280987"/>
                  </a:cubicBezTo>
                  <a:cubicBezTo>
                    <a:pt x="273665" y="286107"/>
                    <a:pt x="269875" y="290512"/>
                    <a:pt x="266700" y="295275"/>
                  </a:cubicBezTo>
                  <a:cubicBezTo>
                    <a:pt x="237375" y="412578"/>
                    <a:pt x="258329" y="311440"/>
                    <a:pt x="247650" y="514350"/>
                  </a:cubicBezTo>
                  <a:cubicBezTo>
                    <a:pt x="242503" y="612142"/>
                    <a:pt x="273051" y="527844"/>
                    <a:pt x="261938" y="533400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48125" y="3942052"/>
              <a:ext cx="800678" cy="589639"/>
            </a:xfrm>
            <a:custGeom>
              <a:avLst/>
              <a:gdLst>
                <a:gd name="connsiteX0" fmla="*/ 333375 w 800678"/>
                <a:gd name="connsiteY0" fmla="*/ 1298 h 589639"/>
                <a:gd name="connsiteX1" fmla="*/ 285750 w 800678"/>
                <a:gd name="connsiteY1" fmla="*/ 20348 h 589639"/>
                <a:gd name="connsiteX2" fmla="*/ 271463 w 800678"/>
                <a:gd name="connsiteY2" fmla="*/ 25111 h 589639"/>
                <a:gd name="connsiteX3" fmla="*/ 228600 w 800678"/>
                <a:gd name="connsiteY3" fmla="*/ 48923 h 589639"/>
                <a:gd name="connsiteX4" fmla="*/ 200025 w 800678"/>
                <a:gd name="connsiteY4" fmla="*/ 67973 h 589639"/>
                <a:gd name="connsiteX5" fmla="*/ 166688 w 800678"/>
                <a:gd name="connsiteY5" fmla="*/ 96548 h 589639"/>
                <a:gd name="connsiteX6" fmla="*/ 152400 w 800678"/>
                <a:gd name="connsiteY6" fmla="*/ 101311 h 589639"/>
                <a:gd name="connsiteX7" fmla="*/ 128588 w 800678"/>
                <a:gd name="connsiteY7" fmla="*/ 125123 h 589639"/>
                <a:gd name="connsiteX8" fmla="*/ 119063 w 800678"/>
                <a:gd name="connsiteY8" fmla="*/ 139411 h 589639"/>
                <a:gd name="connsiteX9" fmla="*/ 66675 w 800678"/>
                <a:gd name="connsiteY9" fmla="*/ 177511 h 589639"/>
                <a:gd name="connsiteX10" fmla="*/ 42863 w 800678"/>
                <a:gd name="connsiteY10" fmla="*/ 220373 h 589639"/>
                <a:gd name="connsiteX11" fmla="*/ 28575 w 800678"/>
                <a:gd name="connsiteY11" fmla="*/ 239423 h 589639"/>
                <a:gd name="connsiteX12" fmla="*/ 23813 w 800678"/>
                <a:gd name="connsiteY12" fmla="*/ 253711 h 589639"/>
                <a:gd name="connsiteX13" fmla="*/ 9525 w 800678"/>
                <a:gd name="connsiteY13" fmla="*/ 287048 h 589639"/>
                <a:gd name="connsiteX14" fmla="*/ 4763 w 800678"/>
                <a:gd name="connsiteY14" fmla="*/ 310861 h 589639"/>
                <a:gd name="connsiteX15" fmla="*/ 0 w 800678"/>
                <a:gd name="connsiteY15" fmla="*/ 325148 h 589639"/>
                <a:gd name="connsiteX16" fmla="*/ 9525 w 800678"/>
                <a:gd name="connsiteY16" fmla="*/ 415636 h 589639"/>
                <a:gd name="connsiteX17" fmla="*/ 14288 w 800678"/>
                <a:gd name="connsiteY17" fmla="*/ 434686 h 589639"/>
                <a:gd name="connsiteX18" fmla="*/ 38100 w 800678"/>
                <a:gd name="connsiteY18" fmla="*/ 458498 h 589639"/>
                <a:gd name="connsiteX19" fmla="*/ 71438 w 800678"/>
                <a:gd name="connsiteY19" fmla="*/ 491836 h 589639"/>
                <a:gd name="connsiteX20" fmla="*/ 85725 w 800678"/>
                <a:gd name="connsiteY20" fmla="*/ 501361 h 589639"/>
                <a:gd name="connsiteX21" fmla="*/ 128588 w 800678"/>
                <a:gd name="connsiteY21" fmla="*/ 534698 h 589639"/>
                <a:gd name="connsiteX22" fmla="*/ 142875 w 800678"/>
                <a:gd name="connsiteY22" fmla="*/ 539461 h 589639"/>
                <a:gd name="connsiteX23" fmla="*/ 185738 w 800678"/>
                <a:gd name="connsiteY23" fmla="*/ 558511 h 589639"/>
                <a:gd name="connsiteX24" fmla="*/ 271463 w 800678"/>
                <a:gd name="connsiteY24" fmla="*/ 572798 h 589639"/>
                <a:gd name="connsiteX25" fmla="*/ 642938 w 800678"/>
                <a:gd name="connsiteY25" fmla="*/ 572798 h 589639"/>
                <a:gd name="connsiteX26" fmla="*/ 676275 w 800678"/>
                <a:gd name="connsiteY26" fmla="*/ 563273 h 589639"/>
                <a:gd name="connsiteX27" fmla="*/ 695325 w 800678"/>
                <a:gd name="connsiteY27" fmla="*/ 548986 h 589639"/>
                <a:gd name="connsiteX28" fmla="*/ 709613 w 800678"/>
                <a:gd name="connsiteY28" fmla="*/ 534698 h 589639"/>
                <a:gd name="connsiteX29" fmla="*/ 723900 w 800678"/>
                <a:gd name="connsiteY29" fmla="*/ 529936 h 589639"/>
                <a:gd name="connsiteX30" fmla="*/ 752475 w 800678"/>
                <a:gd name="connsiteY30" fmla="*/ 501361 h 589639"/>
                <a:gd name="connsiteX31" fmla="*/ 757238 w 800678"/>
                <a:gd name="connsiteY31" fmla="*/ 487073 h 589639"/>
                <a:gd name="connsiteX32" fmla="*/ 762000 w 800678"/>
                <a:gd name="connsiteY32" fmla="*/ 468023 h 589639"/>
                <a:gd name="connsiteX33" fmla="*/ 771525 w 800678"/>
                <a:gd name="connsiteY33" fmla="*/ 453736 h 589639"/>
                <a:gd name="connsiteX34" fmla="*/ 785813 w 800678"/>
                <a:gd name="connsiteY34" fmla="*/ 410873 h 589639"/>
                <a:gd name="connsiteX35" fmla="*/ 790575 w 800678"/>
                <a:gd name="connsiteY35" fmla="*/ 387061 h 589639"/>
                <a:gd name="connsiteX36" fmla="*/ 766763 w 800678"/>
                <a:gd name="connsiteY36" fmla="*/ 125123 h 589639"/>
                <a:gd name="connsiteX37" fmla="*/ 742950 w 800678"/>
                <a:gd name="connsiteY37" fmla="*/ 91786 h 589639"/>
                <a:gd name="connsiteX38" fmla="*/ 728663 w 800678"/>
                <a:gd name="connsiteY38" fmla="*/ 87023 h 589639"/>
                <a:gd name="connsiteX39" fmla="*/ 700088 w 800678"/>
                <a:gd name="connsiteY39" fmla="*/ 63211 h 589639"/>
                <a:gd name="connsiteX40" fmla="*/ 676275 w 800678"/>
                <a:gd name="connsiteY40" fmla="*/ 53686 h 589639"/>
                <a:gd name="connsiteX41" fmla="*/ 661988 w 800678"/>
                <a:gd name="connsiteY41" fmla="*/ 44161 h 589639"/>
                <a:gd name="connsiteX42" fmla="*/ 642938 w 800678"/>
                <a:gd name="connsiteY42" fmla="*/ 39398 h 589639"/>
                <a:gd name="connsiteX43" fmla="*/ 614363 w 800678"/>
                <a:gd name="connsiteY43" fmla="*/ 29873 h 589639"/>
                <a:gd name="connsiteX44" fmla="*/ 600075 w 800678"/>
                <a:gd name="connsiteY44" fmla="*/ 25111 h 589639"/>
                <a:gd name="connsiteX45" fmla="*/ 552450 w 800678"/>
                <a:gd name="connsiteY45" fmla="*/ 20348 h 589639"/>
                <a:gd name="connsiteX46" fmla="*/ 538163 w 800678"/>
                <a:gd name="connsiteY46" fmla="*/ 15586 h 589639"/>
                <a:gd name="connsiteX47" fmla="*/ 366713 w 800678"/>
                <a:gd name="connsiteY47" fmla="*/ 6061 h 589639"/>
                <a:gd name="connsiteX48" fmla="*/ 333375 w 800678"/>
                <a:gd name="connsiteY48" fmla="*/ 1298 h 58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00678" h="589639">
                  <a:moveTo>
                    <a:pt x="333375" y="1298"/>
                  </a:moveTo>
                  <a:cubicBezTo>
                    <a:pt x="319881" y="3679"/>
                    <a:pt x="301970" y="14940"/>
                    <a:pt x="285750" y="20348"/>
                  </a:cubicBezTo>
                  <a:cubicBezTo>
                    <a:pt x="280988" y="21936"/>
                    <a:pt x="275851" y="22673"/>
                    <a:pt x="271463" y="25111"/>
                  </a:cubicBezTo>
                  <a:cubicBezTo>
                    <a:pt x="222342" y="52401"/>
                    <a:pt x="260927" y="38149"/>
                    <a:pt x="228600" y="48923"/>
                  </a:cubicBezTo>
                  <a:cubicBezTo>
                    <a:pt x="219075" y="55273"/>
                    <a:pt x="208119" y="59878"/>
                    <a:pt x="200025" y="67973"/>
                  </a:cubicBezTo>
                  <a:cubicBezTo>
                    <a:pt x="188763" y="79235"/>
                    <a:pt x="180947" y="88400"/>
                    <a:pt x="166688" y="96548"/>
                  </a:cubicBezTo>
                  <a:cubicBezTo>
                    <a:pt x="162329" y="99039"/>
                    <a:pt x="157163" y="99723"/>
                    <a:pt x="152400" y="101311"/>
                  </a:cubicBezTo>
                  <a:cubicBezTo>
                    <a:pt x="126997" y="139414"/>
                    <a:pt x="160340" y="93370"/>
                    <a:pt x="128588" y="125123"/>
                  </a:cubicBezTo>
                  <a:cubicBezTo>
                    <a:pt x="124541" y="129171"/>
                    <a:pt x="123533" y="135835"/>
                    <a:pt x="119063" y="139411"/>
                  </a:cubicBezTo>
                  <a:cubicBezTo>
                    <a:pt x="79486" y="171073"/>
                    <a:pt x="89648" y="150708"/>
                    <a:pt x="66675" y="177511"/>
                  </a:cubicBezTo>
                  <a:cubicBezTo>
                    <a:pt x="39568" y="209136"/>
                    <a:pt x="63619" y="183014"/>
                    <a:pt x="42863" y="220373"/>
                  </a:cubicBezTo>
                  <a:cubicBezTo>
                    <a:pt x="39008" y="227312"/>
                    <a:pt x="33338" y="233073"/>
                    <a:pt x="28575" y="239423"/>
                  </a:cubicBezTo>
                  <a:cubicBezTo>
                    <a:pt x="26988" y="244186"/>
                    <a:pt x="25677" y="249050"/>
                    <a:pt x="23813" y="253711"/>
                  </a:cubicBezTo>
                  <a:cubicBezTo>
                    <a:pt x="19323" y="264936"/>
                    <a:pt x="13348" y="275578"/>
                    <a:pt x="9525" y="287048"/>
                  </a:cubicBezTo>
                  <a:cubicBezTo>
                    <a:pt x="6965" y="294727"/>
                    <a:pt x="6726" y="303008"/>
                    <a:pt x="4763" y="310861"/>
                  </a:cubicBezTo>
                  <a:cubicBezTo>
                    <a:pt x="3545" y="315731"/>
                    <a:pt x="1588" y="320386"/>
                    <a:pt x="0" y="325148"/>
                  </a:cubicBezTo>
                  <a:cubicBezTo>
                    <a:pt x="3175" y="355311"/>
                    <a:pt x="5602" y="385561"/>
                    <a:pt x="9525" y="415636"/>
                  </a:cubicBezTo>
                  <a:cubicBezTo>
                    <a:pt x="10372" y="422126"/>
                    <a:pt x="11710" y="428670"/>
                    <a:pt x="14288" y="434686"/>
                  </a:cubicBezTo>
                  <a:cubicBezTo>
                    <a:pt x="22705" y="454326"/>
                    <a:pt x="23333" y="445208"/>
                    <a:pt x="38100" y="458498"/>
                  </a:cubicBezTo>
                  <a:cubicBezTo>
                    <a:pt x="49781" y="469011"/>
                    <a:pt x="58362" y="483118"/>
                    <a:pt x="71438" y="491836"/>
                  </a:cubicBezTo>
                  <a:cubicBezTo>
                    <a:pt x="76200" y="495011"/>
                    <a:pt x="81328" y="497697"/>
                    <a:pt x="85725" y="501361"/>
                  </a:cubicBezTo>
                  <a:cubicBezTo>
                    <a:pt x="102162" y="515058"/>
                    <a:pt x="104516" y="526673"/>
                    <a:pt x="128588" y="534698"/>
                  </a:cubicBezTo>
                  <a:cubicBezTo>
                    <a:pt x="133350" y="536286"/>
                    <a:pt x="138261" y="537483"/>
                    <a:pt x="142875" y="539461"/>
                  </a:cubicBezTo>
                  <a:cubicBezTo>
                    <a:pt x="166063" y="549399"/>
                    <a:pt x="159559" y="550456"/>
                    <a:pt x="185738" y="558511"/>
                  </a:cubicBezTo>
                  <a:cubicBezTo>
                    <a:pt x="224434" y="570417"/>
                    <a:pt x="228949" y="568547"/>
                    <a:pt x="271463" y="572798"/>
                  </a:cubicBezTo>
                  <a:cubicBezTo>
                    <a:pt x="403610" y="605838"/>
                    <a:pt x="299759" y="581597"/>
                    <a:pt x="642938" y="572798"/>
                  </a:cubicBezTo>
                  <a:cubicBezTo>
                    <a:pt x="649421" y="572632"/>
                    <a:pt x="669152" y="565648"/>
                    <a:pt x="676275" y="563273"/>
                  </a:cubicBezTo>
                  <a:cubicBezTo>
                    <a:pt x="682625" y="558511"/>
                    <a:pt x="689298" y="554152"/>
                    <a:pt x="695325" y="548986"/>
                  </a:cubicBezTo>
                  <a:cubicBezTo>
                    <a:pt x="700439" y="544603"/>
                    <a:pt x="704009" y="538434"/>
                    <a:pt x="709613" y="534698"/>
                  </a:cubicBezTo>
                  <a:cubicBezTo>
                    <a:pt x="713790" y="531913"/>
                    <a:pt x="719138" y="531523"/>
                    <a:pt x="723900" y="529936"/>
                  </a:cubicBezTo>
                  <a:cubicBezTo>
                    <a:pt x="733425" y="520411"/>
                    <a:pt x="748215" y="514140"/>
                    <a:pt x="752475" y="501361"/>
                  </a:cubicBezTo>
                  <a:cubicBezTo>
                    <a:pt x="754063" y="496598"/>
                    <a:pt x="755859" y="491900"/>
                    <a:pt x="757238" y="487073"/>
                  </a:cubicBezTo>
                  <a:cubicBezTo>
                    <a:pt x="759036" y="480779"/>
                    <a:pt x="759422" y="474039"/>
                    <a:pt x="762000" y="468023"/>
                  </a:cubicBezTo>
                  <a:cubicBezTo>
                    <a:pt x="764255" y="462762"/>
                    <a:pt x="768350" y="458498"/>
                    <a:pt x="771525" y="453736"/>
                  </a:cubicBezTo>
                  <a:cubicBezTo>
                    <a:pt x="785177" y="385482"/>
                    <a:pt x="766093" y="470034"/>
                    <a:pt x="785813" y="410873"/>
                  </a:cubicBezTo>
                  <a:cubicBezTo>
                    <a:pt x="788373" y="403194"/>
                    <a:pt x="788988" y="394998"/>
                    <a:pt x="790575" y="387061"/>
                  </a:cubicBezTo>
                  <a:cubicBezTo>
                    <a:pt x="785580" y="142260"/>
                    <a:pt x="828971" y="218434"/>
                    <a:pt x="766763" y="125123"/>
                  </a:cubicBezTo>
                  <a:cubicBezTo>
                    <a:pt x="762419" y="118608"/>
                    <a:pt x="747381" y="95478"/>
                    <a:pt x="742950" y="91786"/>
                  </a:cubicBezTo>
                  <a:cubicBezTo>
                    <a:pt x="739094" y="88572"/>
                    <a:pt x="733425" y="88611"/>
                    <a:pt x="728663" y="87023"/>
                  </a:cubicBezTo>
                  <a:cubicBezTo>
                    <a:pt x="718132" y="76493"/>
                    <a:pt x="713347" y="69840"/>
                    <a:pt x="700088" y="63211"/>
                  </a:cubicBezTo>
                  <a:cubicBezTo>
                    <a:pt x="692441" y="59388"/>
                    <a:pt x="683922" y="57509"/>
                    <a:pt x="676275" y="53686"/>
                  </a:cubicBezTo>
                  <a:cubicBezTo>
                    <a:pt x="671156" y="51126"/>
                    <a:pt x="667249" y="46416"/>
                    <a:pt x="661988" y="44161"/>
                  </a:cubicBezTo>
                  <a:cubicBezTo>
                    <a:pt x="655972" y="41583"/>
                    <a:pt x="649207" y="41279"/>
                    <a:pt x="642938" y="39398"/>
                  </a:cubicBezTo>
                  <a:cubicBezTo>
                    <a:pt x="633321" y="36513"/>
                    <a:pt x="623888" y="33048"/>
                    <a:pt x="614363" y="29873"/>
                  </a:cubicBezTo>
                  <a:cubicBezTo>
                    <a:pt x="609600" y="28286"/>
                    <a:pt x="605070" y="25611"/>
                    <a:pt x="600075" y="25111"/>
                  </a:cubicBezTo>
                  <a:lnTo>
                    <a:pt x="552450" y="20348"/>
                  </a:lnTo>
                  <a:cubicBezTo>
                    <a:pt x="547688" y="18761"/>
                    <a:pt x="543063" y="16675"/>
                    <a:pt x="538163" y="15586"/>
                  </a:cubicBezTo>
                  <a:cubicBezTo>
                    <a:pt x="484807" y="3729"/>
                    <a:pt x="409580" y="7490"/>
                    <a:pt x="366713" y="6061"/>
                  </a:cubicBezTo>
                  <a:cubicBezTo>
                    <a:pt x="333560" y="-570"/>
                    <a:pt x="346869" y="-1083"/>
                    <a:pt x="333375" y="1298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704850" y="3586163"/>
              <a:ext cx="695836" cy="476250"/>
            </a:xfrm>
            <a:custGeom>
              <a:avLst/>
              <a:gdLst>
                <a:gd name="connsiteX0" fmla="*/ 404813 w 695836"/>
                <a:gd name="connsiteY0" fmla="*/ 0 h 476250"/>
                <a:gd name="connsiteX1" fmla="*/ 381000 w 695836"/>
                <a:gd name="connsiteY1" fmla="*/ 4762 h 476250"/>
                <a:gd name="connsiteX2" fmla="*/ 361950 w 695836"/>
                <a:gd name="connsiteY2" fmla="*/ 9525 h 476250"/>
                <a:gd name="connsiteX3" fmla="*/ 304800 w 695836"/>
                <a:gd name="connsiteY3" fmla="*/ 19050 h 476250"/>
                <a:gd name="connsiteX4" fmla="*/ 290513 w 695836"/>
                <a:gd name="connsiteY4" fmla="*/ 28575 h 476250"/>
                <a:gd name="connsiteX5" fmla="*/ 242888 w 695836"/>
                <a:gd name="connsiteY5" fmla="*/ 42862 h 476250"/>
                <a:gd name="connsiteX6" fmla="*/ 219075 w 695836"/>
                <a:gd name="connsiteY6" fmla="*/ 57150 h 476250"/>
                <a:gd name="connsiteX7" fmla="*/ 204788 w 695836"/>
                <a:gd name="connsiteY7" fmla="*/ 66675 h 476250"/>
                <a:gd name="connsiteX8" fmla="*/ 180975 w 695836"/>
                <a:gd name="connsiteY8" fmla="*/ 76200 h 476250"/>
                <a:gd name="connsiteX9" fmla="*/ 161925 w 695836"/>
                <a:gd name="connsiteY9" fmla="*/ 95250 h 476250"/>
                <a:gd name="connsiteX10" fmla="*/ 138113 w 695836"/>
                <a:gd name="connsiteY10" fmla="*/ 109537 h 476250"/>
                <a:gd name="connsiteX11" fmla="*/ 119063 w 695836"/>
                <a:gd name="connsiteY11" fmla="*/ 119062 h 476250"/>
                <a:gd name="connsiteX12" fmla="*/ 90488 w 695836"/>
                <a:gd name="connsiteY12" fmla="*/ 147637 h 476250"/>
                <a:gd name="connsiteX13" fmla="*/ 76200 w 695836"/>
                <a:gd name="connsiteY13" fmla="*/ 161925 h 476250"/>
                <a:gd name="connsiteX14" fmla="*/ 52388 w 695836"/>
                <a:gd name="connsiteY14" fmla="*/ 200025 h 476250"/>
                <a:gd name="connsiteX15" fmla="*/ 28575 w 695836"/>
                <a:gd name="connsiteY15" fmla="*/ 242887 h 476250"/>
                <a:gd name="connsiteX16" fmla="*/ 23813 w 695836"/>
                <a:gd name="connsiteY16" fmla="*/ 261937 h 476250"/>
                <a:gd name="connsiteX17" fmla="*/ 9525 w 695836"/>
                <a:gd name="connsiteY17" fmla="*/ 271462 h 476250"/>
                <a:gd name="connsiteX18" fmla="*/ 4763 w 695836"/>
                <a:gd name="connsiteY18" fmla="*/ 295275 h 476250"/>
                <a:gd name="connsiteX19" fmla="*/ 0 w 695836"/>
                <a:gd name="connsiteY19" fmla="*/ 314325 h 476250"/>
                <a:gd name="connsiteX20" fmla="*/ 4763 w 695836"/>
                <a:gd name="connsiteY20" fmla="*/ 381000 h 476250"/>
                <a:gd name="connsiteX21" fmla="*/ 23813 w 695836"/>
                <a:gd name="connsiteY21" fmla="*/ 395287 h 476250"/>
                <a:gd name="connsiteX22" fmla="*/ 57150 w 695836"/>
                <a:gd name="connsiteY22" fmla="*/ 414337 h 476250"/>
                <a:gd name="connsiteX23" fmla="*/ 66675 w 695836"/>
                <a:gd name="connsiteY23" fmla="*/ 428625 h 476250"/>
                <a:gd name="connsiteX24" fmla="*/ 95250 w 695836"/>
                <a:gd name="connsiteY24" fmla="*/ 442912 h 476250"/>
                <a:gd name="connsiteX25" fmla="*/ 119063 w 695836"/>
                <a:gd name="connsiteY25" fmla="*/ 452437 h 476250"/>
                <a:gd name="connsiteX26" fmla="*/ 166688 w 695836"/>
                <a:gd name="connsiteY26" fmla="*/ 461962 h 476250"/>
                <a:gd name="connsiteX27" fmla="*/ 228600 w 695836"/>
                <a:gd name="connsiteY27" fmla="*/ 476250 h 476250"/>
                <a:gd name="connsiteX28" fmla="*/ 590550 w 695836"/>
                <a:gd name="connsiteY28" fmla="*/ 471487 h 476250"/>
                <a:gd name="connsiteX29" fmla="*/ 614363 w 695836"/>
                <a:gd name="connsiteY29" fmla="*/ 452437 h 476250"/>
                <a:gd name="connsiteX30" fmla="*/ 647700 w 695836"/>
                <a:gd name="connsiteY30" fmla="*/ 419100 h 476250"/>
                <a:gd name="connsiteX31" fmla="*/ 661988 w 695836"/>
                <a:gd name="connsiteY31" fmla="*/ 376237 h 476250"/>
                <a:gd name="connsiteX32" fmla="*/ 666750 w 695836"/>
                <a:gd name="connsiteY32" fmla="*/ 361950 h 476250"/>
                <a:gd name="connsiteX33" fmla="*/ 676275 w 695836"/>
                <a:gd name="connsiteY33" fmla="*/ 295275 h 476250"/>
                <a:gd name="connsiteX34" fmla="*/ 695325 w 695836"/>
                <a:gd name="connsiteY34" fmla="*/ 214312 h 476250"/>
                <a:gd name="connsiteX35" fmla="*/ 690563 w 695836"/>
                <a:gd name="connsiteY35" fmla="*/ 100012 h 476250"/>
                <a:gd name="connsiteX36" fmla="*/ 661988 w 695836"/>
                <a:gd name="connsiteY36" fmla="*/ 80962 h 476250"/>
                <a:gd name="connsiteX37" fmla="*/ 619125 w 695836"/>
                <a:gd name="connsiteY37" fmla="*/ 61912 h 476250"/>
                <a:gd name="connsiteX38" fmla="*/ 604838 w 695836"/>
                <a:gd name="connsiteY38" fmla="*/ 57150 h 476250"/>
                <a:gd name="connsiteX39" fmla="*/ 552450 w 695836"/>
                <a:gd name="connsiteY39" fmla="*/ 52387 h 476250"/>
                <a:gd name="connsiteX40" fmla="*/ 528638 w 695836"/>
                <a:gd name="connsiteY40" fmla="*/ 42862 h 476250"/>
                <a:gd name="connsiteX41" fmla="*/ 476250 w 695836"/>
                <a:gd name="connsiteY41" fmla="*/ 33337 h 476250"/>
                <a:gd name="connsiteX42" fmla="*/ 461963 w 695836"/>
                <a:gd name="connsiteY42" fmla="*/ 23812 h 476250"/>
                <a:gd name="connsiteX43" fmla="*/ 347663 w 695836"/>
                <a:gd name="connsiteY43" fmla="*/ 190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95836" h="476250">
                  <a:moveTo>
                    <a:pt x="404813" y="0"/>
                  </a:moveTo>
                  <a:cubicBezTo>
                    <a:pt x="396875" y="1587"/>
                    <a:pt x="388902" y="3006"/>
                    <a:pt x="381000" y="4762"/>
                  </a:cubicBezTo>
                  <a:cubicBezTo>
                    <a:pt x="374610" y="6182"/>
                    <a:pt x="368383" y="8319"/>
                    <a:pt x="361950" y="9525"/>
                  </a:cubicBezTo>
                  <a:cubicBezTo>
                    <a:pt x="342968" y="13084"/>
                    <a:pt x="304800" y="19050"/>
                    <a:pt x="304800" y="19050"/>
                  </a:cubicBezTo>
                  <a:cubicBezTo>
                    <a:pt x="300038" y="22225"/>
                    <a:pt x="295872" y="26565"/>
                    <a:pt x="290513" y="28575"/>
                  </a:cubicBezTo>
                  <a:cubicBezTo>
                    <a:pt x="236976" y="48651"/>
                    <a:pt x="296754" y="15928"/>
                    <a:pt x="242888" y="42862"/>
                  </a:cubicBezTo>
                  <a:cubicBezTo>
                    <a:pt x="234608" y="47002"/>
                    <a:pt x="226925" y="52244"/>
                    <a:pt x="219075" y="57150"/>
                  </a:cubicBezTo>
                  <a:cubicBezTo>
                    <a:pt x="214221" y="60184"/>
                    <a:pt x="209907" y="64115"/>
                    <a:pt x="204788" y="66675"/>
                  </a:cubicBezTo>
                  <a:cubicBezTo>
                    <a:pt x="197141" y="70498"/>
                    <a:pt x="188913" y="73025"/>
                    <a:pt x="180975" y="76200"/>
                  </a:cubicBezTo>
                  <a:cubicBezTo>
                    <a:pt x="174625" y="82550"/>
                    <a:pt x="169014" y="89737"/>
                    <a:pt x="161925" y="95250"/>
                  </a:cubicBezTo>
                  <a:cubicBezTo>
                    <a:pt x="154618" y="100933"/>
                    <a:pt x="146205" y="105042"/>
                    <a:pt x="138113" y="109537"/>
                  </a:cubicBezTo>
                  <a:cubicBezTo>
                    <a:pt x="131907" y="112985"/>
                    <a:pt x="124607" y="114627"/>
                    <a:pt x="119063" y="119062"/>
                  </a:cubicBezTo>
                  <a:cubicBezTo>
                    <a:pt x="108544" y="127477"/>
                    <a:pt x="100013" y="138112"/>
                    <a:pt x="90488" y="147637"/>
                  </a:cubicBezTo>
                  <a:cubicBezTo>
                    <a:pt x="85725" y="152400"/>
                    <a:pt x="79770" y="156213"/>
                    <a:pt x="76200" y="161925"/>
                  </a:cubicBezTo>
                  <a:cubicBezTo>
                    <a:pt x="68263" y="174625"/>
                    <a:pt x="57950" y="186120"/>
                    <a:pt x="52388" y="200025"/>
                  </a:cubicBezTo>
                  <a:cubicBezTo>
                    <a:pt x="39915" y="231207"/>
                    <a:pt x="47992" y="216998"/>
                    <a:pt x="28575" y="242887"/>
                  </a:cubicBezTo>
                  <a:cubicBezTo>
                    <a:pt x="26988" y="249237"/>
                    <a:pt x="27444" y="256491"/>
                    <a:pt x="23813" y="261937"/>
                  </a:cubicBezTo>
                  <a:cubicBezTo>
                    <a:pt x="20638" y="266700"/>
                    <a:pt x="12365" y="266492"/>
                    <a:pt x="9525" y="271462"/>
                  </a:cubicBezTo>
                  <a:cubicBezTo>
                    <a:pt x="5509" y="278490"/>
                    <a:pt x="6519" y="287373"/>
                    <a:pt x="4763" y="295275"/>
                  </a:cubicBezTo>
                  <a:cubicBezTo>
                    <a:pt x="3343" y="301665"/>
                    <a:pt x="1588" y="307975"/>
                    <a:pt x="0" y="314325"/>
                  </a:cubicBezTo>
                  <a:cubicBezTo>
                    <a:pt x="1588" y="336550"/>
                    <a:pt x="-1524" y="359624"/>
                    <a:pt x="4763" y="381000"/>
                  </a:cubicBezTo>
                  <a:cubicBezTo>
                    <a:pt x="7003" y="388615"/>
                    <a:pt x="17787" y="390121"/>
                    <a:pt x="23813" y="395287"/>
                  </a:cubicBezTo>
                  <a:cubicBezTo>
                    <a:pt x="47180" y="415316"/>
                    <a:pt x="27239" y="406860"/>
                    <a:pt x="57150" y="414337"/>
                  </a:cubicBezTo>
                  <a:cubicBezTo>
                    <a:pt x="60325" y="419100"/>
                    <a:pt x="62628" y="424578"/>
                    <a:pt x="66675" y="428625"/>
                  </a:cubicBezTo>
                  <a:cubicBezTo>
                    <a:pt x="76791" y="438741"/>
                    <a:pt x="82855" y="438264"/>
                    <a:pt x="95250" y="442912"/>
                  </a:cubicBezTo>
                  <a:cubicBezTo>
                    <a:pt x="103255" y="445914"/>
                    <a:pt x="110953" y="449733"/>
                    <a:pt x="119063" y="452437"/>
                  </a:cubicBezTo>
                  <a:cubicBezTo>
                    <a:pt x="133277" y="457175"/>
                    <a:pt x="152611" y="459616"/>
                    <a:pt x="166688" y="461962"/>
                  </a:cubicBezTo>
                  <a:cubicBezTo>
                    <a:pt x="193117" y="475176"/>
                    <a:pt x="189776" y="476250"/>
                    <a:pt x="228600" y="476250"/>
                  </a:cubicBezTo>
                  <a:cubicBezTo>
                    <a:pt x="349260" y="476250"/>
                    <a:pt x="469900" y="473075"/>
                    <a:pt x="590550" y="471487"/>
                  </a:cubicBezTo>
                  <a:cubicBezTo>
                    <a:pt x="618366" y="462216"/>
                    <a:pt x="592821" y="473979"/>
                    <a:pt x="614363" y="452437"/>
                  </a:cubicBezTo>
                  <a:cubicBezTo>
                    <a:pt x="658812" y="407988"/>
                    <a:pt x="609601" y="469900"/>
                    <a:pt x="647700" y="419100"/>
                  </a:cubicBezTo>
                  <a:lnTo>
                    <a:pt x="661988" y="376237"/>
                  </a:lnTo>
                  <a:lnTo>
                    <a:pt x="666750" y="361950"/>
                  </a:lnTo>
                  <a:cubicBezTo>
                    <a:pt x="669925" y="339725"/>
                    <a:pt x="669175" y="316574"/>
                    <a:pt x="676275" y="295275"/>
                  </a:cubicBezTo>
                  <a:cubicBezTo>
                    <a:pt x="691413" y="249862"/>
                    <a:pt x="684004" y="276578"/>
                    <a:pt x="695325" y="214312"/>
                  </a:cubicBezTo>
                  <a:cubicBezTo>
                    <a:pt x="693738" y="176212"/>
                    <a:pt x="699811" y="137007"/>
                    <a:pt x="690563" y="100012"/>
                  </a:cubicBezTo>
                  <a:cubicBezTo>
                    <a:pt x="687787" y="88906"/>
                    <a:pt x="671513" y="87312"/>
                    <a:pt x="661988" y="80962"/>
                  </a:cubicBezTo>
                  <a:cubicBezTo>
                    <a:pt x="639347" y="65868"/>
                    <a:pt x="653128" y="73246"/>
                    <a:pt x="619125" y="61912"/>
                  </a:cubicBezTo>
                  <a:cubicBezTo>
                    <a:pt x="614363" y="60325"/>
                    <a:pt x="609837" y="57605"/>
                    <a:pt x="604838" y="57150"/>
                  </a:cubicBezTo>
                  <a:lnTo>
                    <a:pt x="552450" y="52387"/>
                  </a:lnTo>
                  <a:cubicBezTo>
                    <a:pt x="544513" y="49212"/>
                    <a:pt x="536748" y="45565"/>
                    <a:pt x="528638" y="42862"/>
                  </a:cubicBezTo>
                  <a:cubicBezTo>
                    <a:pt x="511801" y="37250"/>
                    <a:pt x="493595" y="35815"/>
                    <a:pt x="476250" y="33337"/>
                  </a:cubicBezTo>
                  <a:cubicBezTo>
                    <a:pt x="471488" y="30162"/>
                    <a:pt x="467322" y="25822"/>
                    <a:pt x="461963" y="23812"/>
                  </a:cubicBezTo>
                  <a:cubicBezTo>
                    <a:pt x="433491" y="13135"/>
                    <a:pt x="353398" y="19050"/>
                    <a:pt x="347663" y="1905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3499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955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PEDIT’s Design Concept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206963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9A9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color</a:t>
            </a:r>
            <a:endParaRPr lang="ko-KR" altLang="en-US" dirty="0">
              <a:solidFill>
                <a:srgbClr val="269A94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1584" y="206963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9A9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Typography</a:t>
            </a:r>
            <a:endParaRPr lang="ko-KR" altLang="en-US" dirty="0">
              <a:solidFill>
                <a:srgbClr val="269A94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1584" y="2796343"/>
            <a:ext cx="2951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Pretendard</a:t>
            </a:r>
            <a:endParaRPr lang="ko-KR" altLang="en-US" sz="4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551584" y="3561163"/>
            <a:ext cx="3377849" cy="1813742"/>
            <a:chOff x="5662298" y="3624264"/>
            <a:chExt cx="3377849" cy="1813742"/>
          </a:xfrm>
        </p:grpSpPr>
        <p:sp>
          <p:nvSpPr>
            <p:cNvPr id="9" name="직사각형 8"/>
            <p:cNvSpPr/>
            <p:nvPr/>
          </p:nvSpPr>
          <p:spPr>
            <a:xfrm>
              <a:off x="5662298" y="3624264"/>
              <a:ext cx="3377849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dirty="0"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반려동물의 케어 생활 </a:t>
              </a:r>
              <a:r>
                <a:rPr lang="ko-KR" altLang="en-US" dirty="0" err="1"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페딧에서부터</a:t>
              </a:r>
              <a:endPara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662298" y="4104685"/>
              <a:ext cx="3377849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반려동물의 케어 생활 </a:t>
              </a:r>
              <a:r>
                <a:rPr lang="ko-KR" altLang="en-US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페딧에서부터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62298" y="4653176"/>
              <a:ext cx="3377849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반려동물의 케어 생활 </a:t>
              </a:r>
              <a:r>
                <a:rPr lang="ko-KR" altLang="en-US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페딧에서부터</a:t>
              </a:r>
              <a:endPara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9503033" y="2853277"/>
            <a:ext cx="2223686" cy="539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Thin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Medium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Semibold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38200" y="2618280"/>
            <a:ext cx="1549650" cy="1549650"/>
          </a:xfrm>
          <a:prstGeom prst="roundRect">
            <a:avLst/>
          </a:prstGeom>
          <a:solidFill>
            <a:srgbClr val="2D383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75238" y="2618280"/>
            <a:ext cx="1549650" cy="15496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58935" y="4249333"/>
            <a:ext cx="1308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Primary Color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63630" y="424933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Secondary Color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94108" y="2618280"/>
            <a:ext cx="1549650" cy="1549650"/>
          </a:xfrm>
          <a:prstGeom prst="roundRect">
            <a:avLst/>
          </a:prstGeom>
          <a:solidFill>
            <a:srgbClr val="F6A71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82500" y="424933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Secondary Color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3831" y="461654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#2D383A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2303" y="495900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전문적인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7794" y="522101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16210" y="4616543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#FFFFFF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1832" y="495900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섬세한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93508" y="4616543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#FFAC00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9130" y="495900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활기찬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9130" y="526677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친근한</a:t>
            </a:r>
          </a:p>
        </p:txBody>
      </p:sp>
    </p:spTree>
    <p:extLst>
      <p:ext uri="{BB962C8B-B14F-4D97-AF65-F5344CB8AC3E}">
        <p14:creationId xmlns:p14="http://schemas.microsoft.com/office/powerpoint/2010/main" val="9757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26945" y="-645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PEDIT’s Design System-color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085002" y="1857695"/>
            <a:ext cx="4990046" cy="1293792"/>
            <a:chOff x="826945" y="1554251"/>
            <a:chExt cx="4990046" cy="129379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826945" y="1554251"/>
              <a:ext cx="943299" cy="943299"/>
            </a:xfrm>
            <a:prstGeom prst="roundRect">
              <a:avLst/>
            </a:prstGeom>
            <a:solidFill>
              <a:srgbClr val="2D383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837565" y="1554251"/>
              <a:ext cx="943299" cy="9432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1233" y="2571044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#2D383A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2567" y="1887401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Primary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5366" y="1887401"/>
              <a:ext cx="9476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D383A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On Primary</a:t>
              </a:r>
              <a:endParaRPr lang="ko-KR" altLang="en-US" sz="1200" dirty="0">
                <a:solidFill>
                  <a:srgbClr val="2D383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851660" y="1554251"/>
              <a:ext cx="943299" cy="943299"/>
            </a:xfrm>
            <a:prstGeom prst="roundRect">
              <a:avLst/>
            </a:prstGeom>
            <a:solidFill>
              <a:srgbClr val="3C4B4E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33806" y="1887401"/>
              <a:ext cx="5790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hover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3863557" y="1554251"/>
              <a:ext cx="943299" cy="943299"/>
            </a:xfrm>
            <a:prstGeom prst="roundRect">
              <a:avLst/>
            </a:prstGeom>
            <a:solidFill>
              <a:srgbClr val="4E6266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61546" y="1887401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Pressed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873692" y="1554251"/>
              <a:ext cx="943299" cy="943299"/>
            </a:xfrm>
            <a:prstGeom prst="roundRect">
              <a:avLst/>
            </a:prstGeom>
            <a:solidFill>
              <a:srgbClr val="67828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953247" y="1887401"/>
              <a:ext cx="7841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Disabled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15517" y="2561598"/>
              <a:ext cx="7873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#FFFFFF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11978" y="2561598"/>
              <a:ext cx="822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#3c4b4e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19067" y="2561598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#4e6266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34010" y="2561598"/>
              <a:ext cx="822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#678287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457184" y="1842172"/>
            <a:ext cx="4990046" cy="1293792"/>
            <a:chOff x="826945" y="1554251"/>
            <a:chExt cx="4990046" cy="1293792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826945" y="1554251"/>
              <a:ext cx="943299" cy="943299"/>
            </a:xfrm>
            <a:prstGeom prst="roundRect">
              <a:avLst/>
            </a:prstGeom>
            <a:solidFill>
              <a:srgbClr val="F6A71C"/>
            </a:solidFill>
            <a:ln>
              <a:solidFill>
                <a:srgbClr val="F6A7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837565" y="1554251"/>
              <a:ext cx="943299" cy="943299"/>
            </a:xfrm>
            <a:prstGeom prst="roundRect">
              <a:avLst/>
            </a:prstGeom>
            <a:solidFill>
              <a:srgbClr val="1F1F1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6079" y="2571044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#F7A71D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35969" y="1887401"/>
              <a:ext cx="9252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1F1F1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Secondary</a:t>
              </a:r>
              <a:endParaRPr lang="ko-KR" altLang="en-US" sz="1200" dirty="0">
                <a:solidFill>
                  <a:srgbClr val="1F1F1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48117" y="1807906"/>
              <a:ext cx="925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6A71C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On</a:t>
              </a:r>
            </a:p>
            <a:p>
              <a:pPr algn="ctr"/>
              <a:r>
                <a:rPr lang="en-US" altLang="ko-KR" sz="1200" dirty="0">
                  <a:solidFill>
                    <a:srgbClr val="F6A71C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Secondary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851660" y="1554251"/>
              <a:ext cx="943299" cy="943299"/>
            </a:xfrm>
            <a:prstGeom prst="roundRect">
              <a:avLst/>
            </a:prstGeom>
            <a:solidFill>
              <a:srgbClr val="F8B63E"/>
            </a:solidFill>
            <a:ln>
              <a:solidFill>
                <a:srgbClr val="F6A7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33806" y="1887401"/>
              <a:ext cx="5790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hover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3863557" y="1554251"/>
              <a:ext cx="943299" cy="943299"/>
            </a:xfrm>
            <a:prstGeom prst="roundRect">
              <a:avLst/>
            </a:prstGeom>
            <a:solidFill>
              <a:srgbClr val="FAC972"/>
            </a:solidFill>
            <a:ln>
              <a:solidFill>
                <a:srgbClr val="F6A7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61546" y="1887401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Pressed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4873692" y="1554251"/>
              <a:ext cx="943299" cy="943299"/>
            </a:xfrm>
            <a:prstGeom prst="roundRect">
              <a:avLst/>
            </a:prstGeom>
            <a:solidFill>
              <a:srgbClr val="FCDDA6"/>
            </a:solidFill>
            <a:ln>
              <a:solidFill>
                <a:srgbClr val="F6A7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53247" y="1887401"/>
              <a:ext cx="7841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Disabled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41968" y="2561598"/>
              <a:ext cx="7344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#1F1F1F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11978" y="2561598"/>
              <a:ext cx="822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#F9B73E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19067" y="2561598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#FAC971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09164" y="2561598"/>
              <a:ext cx="872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#FCDDA5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1200624" y="3814541"/>
            <a:ext cx="10057834" cy="1844051"/>
            <a:chOff x="826945" y="4764974"/>
            <a:chExt cx="10057834" cy="1844051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826945" y="4764974"/>
              <a:ext cx="943299" cy="943299"/>
            </a:xfrm>
            <a:prstGeom prst="round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837565" y="4764974"/>
              <a:ext cx="943299" cy="943299"/>
            </a:xfrm>
            <a:prstGeom prst="roundRect">
              <a:avLst/>
            </a:prstGeom>
            <a:solidFill>
              <a:srgbClr val="4C4C4C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81841" y="5781767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#1f1f1f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7721" y="5098124"/>
              <a:ext cx="761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Gray001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2851660" y="4764974"/>
              <a:ext cx="943299" cy="943299"/>
            </a:xfrm>
            <a:prstGeom prst="roundRect">
              <a:avLst/>
            </a:prstGeom>
            <a:solidFill>
              <a:srgbClr val="666666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28811" y="5098124"/>
              <a:ext cx="78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Gray003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863557" y="4764974"/>
              <a:ext cx="943299" cy="943299"/>
            </a:xfrm>
            <a:prstGeom prst="roundRect">
              <a:avLst/>
            </a:prstGeom>
            <a:solidFill>
              <a:srgbClr val="77777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939907" y="509812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Gray004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4873692" y="4764974"/>
              <a:ext cx="943299" cy="943299"/>
            </a:xfrm>
            <a:prstGeom prst="roundRect">
              <a:avLst/>
            </a:prstGeom>
            <a:solidFill>
              <a:srgbClr val="999999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52446" y="5098124"/>
              <a:ext cx="785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Gray005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3495" y="5772321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#4c4c4c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900758" y="5772321"/>
              <a:ext cx="845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#666666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941510" y="5772321"/>
              <a:ext cx="7873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#777777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922790" y="5772321"/>
              <a:ext cx="845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#999999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5883827" y="4764974"/>
              <a:ext cx="943299" cy="943299"/>
            </a:xfrm>
            <a:prstGeom prst="roundRect">
              <a:avLst/>
            </a:prstGeom>
            <a:solidFill>
              <a:srgbClr val="B3B3B3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960978" y="5098124"/>
              <a:ext cx="78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Gray006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892050" y="5772321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#b3b3b3b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6896833" y="4764974"/>
              <a:ext cx="943299" cy="943299"/>
            </a:xfrm>
            <a:prstGeom prst="roundRect">
              <a:avLst/>
            </a:prstGeom>
            <a:solidFill>
              <a:srgbClr val="CCCC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978793" y="5098124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Gray007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984407" y="5772321"/>
              <a:ext cx="768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</a:t>
              </a:r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cccccc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7906135" y="4764974"/>
              <a:ext cx="943299" cy="943299"/>
            </a:xfrm>
            <a:prstGeom prst="roundRect">
              <a:avLst/>
            </a:prstGeom>
            <a:solidFill>
              <a:srgbClr val="E6E6E6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988094" y="5098124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B3B3B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Gray007</a:t>
              </a:r>
              <a:endParaRPr lang="ko-KR" altLang="en-US" sz="1200" dirty="0">
                <a:solidFill>
                  <a:srgbClr val="B3B3B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969664" y="5772321"/>
              <a:ext cx="8162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#e6e6e6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9941480" y="4764974"/>
              <a:ext cx="943299" cy="9432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018629" y="5098124"/>
              <a:ext cx="78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B3B3B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Gray009</a:t>
              </a:r>
              <a:endParaRPr lang="ko-KR" altLang="en-US" sz="1200" dirty="0">
                <a:solidFill>
                  <a:srgbClr val="B3B3B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120427" y="5772321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</a:t>
              </a:r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ffffff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919198" y="5098124"/>
              <a:ext cx="7841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Gray002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65625" y="6055027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Main Text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47865" y="6055027"/>
              <a:ext cx="845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Main Icon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881149" y="6055027"/>
              <a:ext cx="803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Sub Text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916172" y="6055027"/>
              <a:ext cx="793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Info Text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921784" y="6332026"/>
              <a:ext cx="7825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Sub Icon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810571" y="6055027"/>
              <a:ext cx="1112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Disabled Icon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829712" y="6055027"/>
              <a:ext cx="1133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Disabled Text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8920230" y="4764974"/>
              <a:ext cx="943299" cy="943299"/>
            </a:xfrm>
            <a:prstGeom prst="roundRect">
              <a:avLst/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998181" y="5098124"/>
              <a:ext cx="7873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B3B3B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Gray008</a:t>
              </a:r>
              <a:endParaRPr lang="ko-KR" altLang="en-US" sz="1200" dirty="0">
                <a:solidFill>
                  <a:srgbClr val="B3B3B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039065" y="5772321"/>
              <a:ext cx="705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#f5f5f5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110675" y="6045502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Border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12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" y="211236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Brand Concept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6580" y="2124789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Slogan</a:t>
            </a:r>
            <a:endParaRPr lang="ko-KR" altLang="en-US" dirty="0">
              <a:solidFill>
                <a:srgbClr val="269A9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48000" y="268870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All That Pet Want, PEDIT</a:t>
            </a:r>
          </a:p>
          <a:p>
            <a:pPr algn="ctr">
              <a:lnSpc>
                <a:spcPct val="2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우리 반려동물의 울타리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페딧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66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2300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Information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50579" y="669953"/>
            <a:ext cx="26112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PEDIT</a:t>
            </a:r>
            <a:endParaRPr lang="ko-KR" altLang="en-US" sz="66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391082" y="2143195"/>
            <a:ext cx="9409837" cy="3322815"/>
            <a:chOff x="1398808" y="2143195"/>
            <a:chExt cx="9409837" cy="3322815"/>
          </a:xfrm>
        </p:grpSpPr>
        <p:grpSp>
          <p:nvGrpSpPr>
            <p:cNvPr id="8" name="그룹 7"/>
            <p:cNvGrpSpPr/>
            <p:nvPr/>
          </p:nvGrpSpPr>
          <p:grpSpPr>
            <a:xfrm>
              <a:off x="9075925" y="2143195"/>
              <a:ext cx="1732720" cy="1418182"/>
              <a:chOff x="9075925" y="2143195"/>
              <a:chExt cx="1732720" cy="1418182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9075925" y="2143195"/>
                <a:ext cx="1732720" cy="44452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로그인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회원가입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50378" y="2805938"/>
                <a:ext cx="5838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로그인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583854" y="3284378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회원가입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482699" y="2143195"/>
              <a:ext cx="1323940" cy="1896624"/>
              <a:chOff x="3468535" y="2143195"/>
              <a:chExt cx="1323940" cy="1896624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3468535" y="2143195"/>
                <a:ext cx="1323940" cy="44452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페딧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소개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631010" y="2805938"/>
                <a:ext cx="9989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Brand Story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21204" y="3284378"/>
                <a:ext cx="12186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Brand Concept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619788" y="3762820"/>
                <a:ext cx="1021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멤버십 서비스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1398808" y="2143195"/>
              <a:ext cx="1725152" cy="3322815"/>
              <a:chOff x="1398808" y="2143195"/>
              <a:chExt cx="1725152" cy="3322815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1599405" y="2143195"/>
                <a:ext cx="1323940" cy="44452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홈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478952" y="2796787"/>
                <a:ext cx="15648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페딧</a:t>
                </a:r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서비스 설명</a:t>
                </a:r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배너</a:t>
                </a:r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817185" y="3284379"/>
                <a:ext cx="8883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멤버십 혜택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17188" y="3762820"/>
                <a:ext cx="8883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이용자 후기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750665" y="4241257"/>
                <a:ext cx="1021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전문가 프로필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398808" y="4715134"/>
                <a:ext cx="17251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신뢰가는</a:t>
                </a:r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12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페딧만의</a:t>
                </a:r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시스템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883715" y="5189011"/>
                <a:ext cx="7553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배너 광고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7393247" y="2143195"/>
              <a:ext cx="1323940" cy="2335658"/>
              <a:chOff x="7206795" y="2143195"/>
              <a:chExt cx="1323940" cy="2335658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206795" y="2143195"/>
                <a:ext cx="1323940" cy="44452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픽업서비스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510334" y="2805938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이용안내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424573" y="3284378"/>
                <a:ext cx="8883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서비스 예약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510334" y="3762817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요금안내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272288" y="4201854"/>
                <a:ext cx="1192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사고 발생시 대처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165378" y="2143195"/>
              <a:ext cx="1869130" cy="2391840"/>
              <a:chOff x="5045837" y="2143195"/>
              <a:chExt cx="1869130" cy="2391840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5045837" y="2143195"/>
                <a:ext cx="1869130" cy="44452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방문 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건강서비스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621971" y="2805938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이용안내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450449" y="3284378"/>
                <a:ext cx="10599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제휴 병원 소개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536210" y="3779596"/>
                <a:ext cx="8883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서비스 예약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469685" y="4258036"/>
                <a:ext cx="1021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전문가 프로필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222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374150" y="1052635"/>
            <a:ext cx="7443701" cy="714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 대신 반려동물을 키우는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2030 ‘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딩펫족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＇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650" y="21123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Target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2121" y="70471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Main target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184731" y="2028066"/>
            <a:ext cx="5681497" cy="2106188"/>
            <a:chOff x="5342594" y="4040199"/>
            <a:chExt cx="5681497" cy="2106188"/>
          </a:xfrm>
        </p:grpSpPr>
        <p:pic>
          <p:nvPicPr>
            <p:cNvPr id="71" name="Picture 12" descr="혞(暳) on X: &quot;ㅋㅋㅋㅋㅋㅋ iOS 13 미모티콘 너무 웃김 머리 눈 눈썹 코 입 커스텀되고 내표정까지넣을수있음 물론 기본으로  주는 표정도 있다 https://t.co/ni6oR84U1s&quot; / 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42594" y="4040199"/>
              <a:ext cx="2106187" cy="2106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모서리가 둥근 사각형 설명선 71"/>
            <p:cNvSpPr/>
            <p:nvPr/>
          </p:nvSpPr>
          <p:spPr>
            <a:xfrm>
              <a:off x="7542696" y="4759700"/>
              <a:ext cx="3385038" cy="986469"/>
            </a:xfrm>
            <a:prstGeom prst="wedgeRoundRectCallout">
              <a:avLst>
                <a:gd name="adj1" fmla="val -61092"/>
                <a:gd name="adj2" fmla="val 25066"/>
                <a:gd name="adj3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아이 대신 키우는 만큼 </a:t>
              </a:r>
              <a:r>
                <a:rPr lang="ko-KR" altLang="en-US" sz="1400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반려동물에게</a:t>
              </a:r>
              <a:endPara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최고의 서비스를 제공해 주고 싶어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432554" y="4874290"/>
              <a:ext cx="3591537" cy="378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717003" y="3994629"/>
            <a:ext cx="5420817" cy="2090738"/>
            <a:chOff x="3857945" y="1601339"/>
            <a:chExt cx="5420817" cy="2090738"/>
          </a:xfrm>
        </p:grpSpPr>
        <p:sp>
          <p:nvSpPr>
            <p:cNvPr id="76" name="모서리가 둥근 사각형 설명선 75"/>
            <p:cNvSpPr/>
            <p:nvPr/>
          </p:nvSpPr>
          <p:spPr>
            <a:xfrm>
              <a:off x="3968087" y="2123577"/>
              <a:ext cx="3385038" cy="986469"/>
            </a:xfrm>
            <a:prstGeom prst="wedgeRoundRectCallout">
              <a:avLst>
                <a:gd name="adj1" fmla="val 59687"/>
                <a:gd name="adj2" fmla="val 3675"/>
                <a:gd name="adj3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857945" y="2238167"/>
              <a:ext cx="359153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맞벌이 부부라 병원 데리고 갈 시간이</a:t>
              </a:r>
              <a:endPara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없는데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대신 케어 해주면 좋겠어</a:t>
              </a:r>
              <a:endPara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78" name="Picture 2" descr="X 上的 생소：「제 면상을 기반으로 만든 미모티콘 (?) 하지만 목록에 지금 저랑 같은 헤어스타일이 없네요.  https://t.co/3NoG2gOzm2」 / X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025" y="1601339"/>
              <a:ext cx="2090737" cy="2090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/>
        </p:nvSpPr>
        <p:spPr>
          <a:xfrm>
            <a:off x="392601" y="6085367"/>
            <a:ext cx="38366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https://www.asiae.co.kr/article/2019120708331454137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아시아경제ㅣ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2019.12.07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ㅣ김가연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40A140-B07A-4B86-9210-511C44B314EA}"/>
              </a:ext>
            </a:extLst>
          </p:cNvPr>
          <p:cNvSpPr txBox="1"/>
          <p:nvPr/>
        </p:nvSpPr>
        <p:spPr>
          <a:xfrm>
            <a:off x="2298934" y="2949479"/>
            <a:ext cx="1930337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딩펫족이란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78868" y="3692682"/>
            <a:ext cx="2927494" cy="108147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딩크</a:t>
            </a:r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(DINK)</a:t>
            </a:r>
            <a:r>
              <a:rPr lang="ko-KR" altLang="en-US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족과 펫의 합성어로</a:t>
            </a:r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아이를 갖지 않는 대신 반려동물을 </a:t>
            </a:r>
            <a:endParaRPr lang="en-US" altLang="ko-KR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기르며 사는 맞벌이 부부를 뜻한다</a:t>
            </a:r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3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4338835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031826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3175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1065" y="317712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STP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전략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2373" y="189708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B2C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8603" y="1897089"/>
            <a:ext cx="34547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대리 이상의 직급을 가진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30-40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여성 중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최근에 강아지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혹은 고양이를 키우기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시작해서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본인이 일을 하고 있을 때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걱정 없이 반려동물을 맡길 수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있는 서비스를 찾고 있는 사람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만원을 반려동물 병원비로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소비할 수 있는 능력을 가진 사람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90448" y="1897089"/>
            <a:ext cx="33970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신뢰를 바탕으로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반려동물의 건강을 책임질 수 있다는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느낌을 심어줄 수 있게 한다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전문적인 느낌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5586" y="250213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기혼 여성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975" y="3107175"/>
            <a:ext cx="2542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하루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 이상 일을 하는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직장을 다니고 있는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30-40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여성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826" y="994574"/>
            <a:ext cx="2465833" cy="48213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Segmentaion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63082" y="994574"/>
            <a:ext cx="2465833" cy="48213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Targeting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556073" y="994574"/>
            <a:ext cx="2465833" cy="48213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Positioning</a:t>
            </a:r>
          </a:p>
        </p:txBody>
      </p:sp>
    </p:spTree>
    <p:extLst>
      <p:ext uri="{BB962C8B-B14F-4D97-AF65-F5344CB8AC3E}">
        <p14:creationId xmlns:p14="http://schemas.microsoft.com/office/powerpoint/2010/main" val="2975079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F4B07C-9D89-034F-9192-1813729AAAD4}"/>
              </a:ext>
            </a:extLst>
          </p:cNvPr>
          <p:cNvSpPr/>
          <p:nvPr/>
        </p:nvSpPr>
        <p:spPr>
          <a:xfrm>
            <a:off x="2520624" y="883629"/>
            <a:ext cx="2880320" cy="5350916"/>
          </a:xfrm>
          <a:prstGeom prst="roundRect">
            <a:avLst>
              <a:gd name="adj" fmla="val 7505"/>
            </a:avLst>
          </a:prstGeom>
          <a:solidFill>
            <a:schemeClr val="accent2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2CED1D59-74D6-E14E-AE74-F1A2FBC1D934}"/>
              </a:ext>
            </a:extLst>
          </p:cNvPr>
          <p:cNvSpPr/>
          <p:nvPr/>
        </p:nvSpPr>
        <p:spPr>
          <a:xfrm>
            <a:off x="5899494" y="883629"/>
            <a:ext cx="4392488" cy="5350916"/>
          </a:xfrm>
          <a:prstGeom prst="roundRect">
            <a:avLst>
              <a:gd name="adj" fmla="val 7505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BBE4C0E-3CD7-5E48-B9A9-F2354CA94744}"/>
              </a:ext>
            </a:extLst>
          </p:cNvPr>
          <p:cNvSpPr txBox="1"/>
          <p:nvPr/>
        </p:nvSpPr>
        <p:spPr>
          <a:xfrm>
            <a:off x="2845163" y="1821866"/>
            <a:ext cx="2225601" cy="41909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최윤서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나이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42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사는 곳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경기도 고양시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직업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직장인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성격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생각이 많음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    섬세함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귀차니즘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연봉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4,600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만원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6129618" y="1200035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라이프 스타일</a:t>
            </a:r>
            <a:endParaRPr lang="en-US" sz="2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AF12814-47E4-A44D-851B-943F5F914AF2}"/>
              </a:ext>
            </a:extLst>
          </p:cNvPr>
          <p:cNvSpPr txBox="1"/>
          <p:nvPr/>
        </p:nvSpPr>
        <p:spPr>
          <a:xfrm>
            <a:off x="6113567" y="1802518"/>
            <a:ext cx="1910179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결혼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13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년차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직장인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딩크족이라 둘만의 시간이 외로워 이제 막 강아지를 입양해서 키우고 있는 초보 애견인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주로 집에서 남편과 둘만의 시간을 보내는 편 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B052B76-B45F-9048-A765-B1637695F496}"/>
              </a:ext>
            </a:extLst>
          </p:cNvPr>
          <p:cNvSpPr txBox="1"/>
          <p:nvPr/>
        </p:nvSpPr>
        <p:spPr>
          <a:xfrm>
            <a:off x="8234987" y="1171661"/>
            <a:ext cx="18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니즈</a:t>
            </a:r>
            <a:endParaRPr lang="en-US" sz="2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216797B-5067-CC4C-8C35-1469B44516DC}"/>
              </a:ext>
            </a:extLst>
          </p:cNvPr>
          <p:cNvSpPr txBox="1"/>
          <p:nvPr/>
        </p:nvSpPr>
        <p:spPr>
          <a:xfrm>
            <a:off x="8234987" y="1802518"/>
            <a:ext cx="1806905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애견 관련 지식이 없어 작은 일에도 병원에 방문하게 되는데 비용에 대한 부담이 커서 관련 플랫폼을 찾는 중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14126-C5BD-A64A-9FF9-F4D87F2FFC0F}"/>
              </a:ext>
            </a:extLst>
          </p:cNvPr>
          <p:cNvCxnSpPr/>
          <p:nvPr/>
        </p:nvCxnSpPr>
        <p:spPr>
          <a:xfrm>
            <a:off x="8059734" y="1171661"/>
            <a:ext cx="0" cy="48218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47650" y="211236"/>
            <a:ext cx="2040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Main Target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2845163" y="120003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인적사항</a:t>
            </a:r>
            <a:endParaRPr lang="en-US" sz="2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9" name="그룹 1007"/>
          <p:cNvGrpSpPr/>
          <p:nvPr/>
        </p:nvGrpSpPr>
        <p:grpSpPr>
          <a:xfrm>
            <a:off x="845826" y="950366"/>
            <a:ext cx="1070111" cy="1299558"/>
            <a:chOff x="4327612" y="364021"/>
            <a:chExt cx="1605167" cy="1949337"/>
          </a:xfrm>
        </p:grpSpPr>
        <p:pic>
          <p:nvPicPr>
            <p:cNvPr id="30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7612" y="364021"/>
              <a:ext cx="1605167" cy="1949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8209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8587" y="1568779"/>
            <a:ext cx="1900376" cy="657568"/>
            <a:chOff x="14577880" y="2353169"/>
            <a:chExt cx="2850564" cy="9863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7880" y="2353169"/>
              <a:ext cx="2850564" cy="9863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3283" y="1587827"/>
            <a:ext cx="2046611" cy="600339"/>
            <a:chOff x="649924" y="2381740"/>
            <a:chExt cx="3069916" cy="900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24" y="2381740"/>
              <a:ext cx="3069916" cy="900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89307" y="1608991"/>
            <a:ext cx="2074590" cy="592345"/>
            <a:chOff x="4033960" y="2413486"/>
            <a:chExt cx="3111885" cy="8885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3960" y="2413486"/>
              <a:ext cx="3111885" cy="8885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47629" y="1600525"/>
            <a:ext cx="2046611" cy="600339"/>
            <a:chOff x="7571443" y="2400788"/>
            <a:chExt cx="3069916" cy="900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1443" y="2400788"/>
              <a:ext cx="3069916" cy="9005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3367" y="1733773"/>
            <a:ext cx="1276216" cy="3957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5549" y="1736129"/>
            <a:ext cx="1276216" cy="3957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2279" y="1746471"/>
            <a:ext cx="1302375" cy="3957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5294" y="1735616"/>
            <a:ext cx="1217017" cy="3767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818" y="1638783"/>
            <a:ext cx="495990" cy="5125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66701" y="1669091"/>
            <a:ext cx="528689" cy="5125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27275" y="1666733"/>
            <a:ext cx="528689" cy="5125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90181" y="1678522"/>
            <a:ext cx="535228" cy="5125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9090" y="2378030"/>
            <a:ext cx="1687441" cy="5864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9441" y="515743"/>
            <a:ext cx="126984" cy="126984"/>
            <a:chOff x="989162" y="773614"/>
            <a:chExt cx="190476" cy="1904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9162" y="773614"/>
              <a:ext cx="190476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11099" y="1601373"/>
            <a:ext cx="2074590" cy="592345"/>
            <a:chOff x="11116648" y="2402059"/>
            <a:chExt cx="3111885" cy="8885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16648" y="2402059"/>
              <a:ext cx="3111885" cy="8885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17335" y="1754754"/>
            <a:ext cx="1276217" cy="3894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69813" y="2383264"/>
            <a:ext cx="1723955" cy="5864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43085" y="2382262"/>
            <a:ext cx="1723955" cy="5864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39464" y="2361814"/>
            <a:ext cx="1755288" cy="5769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99972" y="2387877"/>
            <a:ext cx="1687441" cy="7980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7144" y="1654419"/>
            <a:ext cx="495991" cy="51250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2550" y="3368410"/>
            <a:ext cx="1740063" cy="5981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9089" y="4260861"/>
            <a:ext cx="1778723" cy="7980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263273" y="3296734"/>
            <a:ext cx="1807663" cy="5981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269813" y="4189185"/>
            <a:ext cx="1723955" cy="7980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53477" y="3296734"/>
            <a:ext cx="1664005" cy="5981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60017" y="4189185"/>
            <a:ext cx="1778723" cy="10096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931147" y="3279801"/>
            <a:ext cx="1690361" cy="59818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937687" y="4172252"/>
            <a:ext cx="1778723" cy="14414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85075" y="242681"/>
            <a:ext cx="1070111" cy="1299558"/>
            <a:chOff x="4327612" y="364021"/>
            <a:chExt cx="1605167" cy="19493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27612" y="364021"/>
              <a:ext cx="1605167" cy="19493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5725" y="2188166"/>
            <a:ext cx="337148" cy="3255221"/>
            <a:chOff x="818588" y="3282248"/>
            <a:chExt cx="505722" cy="488283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8588" y="3282248"/>
              <a:ext cx="505722" cy="48828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06447" y="2193400"/>
            <a:ext cx="337148" cy="3249987"/>
            <a:chOff x="4209670" y="3290099"/>
            <a:chExt cx="505722" cy="487498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09670" y="3290099"/>
              <a:ext cx="505722" cy="48749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79719" y="2192398"/>
            <a:ext cx="337148" cy="3250988"/>
            <a:chOff x="7769578" y="3288597"/>
            <a:chExt cx="505722" cy="487648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69578" y="3288597"/>
              <a:ext cx="505722" cy="48764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82659" y="2189545"/>
            <a:ext cx="337148" cy="3253841"/>
            <a:chOff x="11223988" y="3284317"/>
            <a:chExt cx="505722" cy="488076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23988" y="3284317"/>
              <a:ext cx="505722" cy="48807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36583" y="2198011"/>
            <a:ext cx="337148" cy="3245376"/>
            <a:chOff x="14754874" y="3297016"/>
            <a:chExt cx="505722" cy="486806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754874" y="3297016"/>
              <a:ext cx="505722" cy="486806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299972" y="3288931"/>
            <a:ext cx="1647117" cy="58641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299972" y="4163788"/>
            <a:ext cx="1778723" cy="79804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834667" y="1667118"/>
            <a:ext cx="528689" cy="51250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539724" y="375912"/>
            <a:ext cx="1354095" cy="114860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8184" y="2326301"/>
            <a:ext cx="994407" cy="49876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64727" y="3425519"/>
            <a:ext cx="886128" cy="49876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-79442" y="4432935"/>
            <a:ext cx="1382674" cy="46701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204144" y="5434485"/>
            <a:ext cx="959201" cy="498763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905436" y="5271248"/>
            <a:ext cx="10847294" cy="1129833"/>
          </a:xfrm>
          <a:custGeom>
            <a:avLst/>
            <a:gdLst>
              <a:gd name="connsiteX0" fmla="*/ 0 w 16270941"/>
              <a:gd name="connsiteY0" fmla="*/ 1277470 h 1694750"/>
              <a:gd name="connsiteX1" fmla="*/ 2312894 w 16270941"/>
              <a:gd name="connsiteY1" fmla="*/ 1694329 h 1694750"/>
              <a:gd name="connsiteX2" fmla="*/ 4666129 w 16270941"/>
              <a:gd name="connsiteY2" fmla="*/ 1210235 h 1694750"/>
              <a:gd name="connsiteX3" fmla="*/ 7153835 w 16270941"/>
              <a:gd name="connsiteY3" fmla="*/ 726141 h 1694750"/>
              <a:gd name="connsiteX4" fmla="*/ 8888506 w 16270941"/>
              <a:gd name="connsiteY4" fmla="*/ 1559858 h 1694750"/>
              <a:gd name="connsiteX5" fmla="*/ 10394576 w 16270941"/>
              <a:gd name="connsiteY5" fmla="*/ 712694 h 1694750"/>
              <a:gd name="connsiteX6" fmla="*/ 13406718 w 16270941"/>
              <a:gd name="connsiteY6" fmla="*/ 766482 h 1694750"/>
              <a:gd name="connsiteX7" fmla="*/ 16270941 w 16270941"/>
              <a:gd name="connsiteY7" fmla="*/ 0 h 169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70941" h="1694750">
                <a:moveTo>
                  <a:pt x="0" y="1277470"/>
                </a:moveTo>
                <a:cubicBezTo>
                  <a:pt x="767603" y="1491502"/>
                  <a:pt x="1535206" y="1705535"/>
                  <a:pt x="2312894" y="1694329"/>
                </a:cubicBezTo>
                <a:cubicBezTo>
                  <a:pt x="3090582" y="1683123"/>
                  <a:pt x="4666129" y="1210235"/>
                  <a:pt x="4666129" y="1210235"/>
                </a:cubicBezTo>
                <a:cubicBezTo>
                  <a:pt x="5472952" y="1048870"/>
                  <a:pt x="6450106" y="667871"/>
                  <a:pt x="7153835" y="726141"/>
                </a:cubicBezTo>
                <a:cubicBezTo>
                  <a:pt x="7857564" y="784411"/>
                  <a:pt x="8348383" y="1562099"/>
                  <a:pt x="8888506" y="1559858"/>
                </a:cubicBezTo>
                <a:cubicBezTo>
                  <a:pt x="9428629" y="1557617"/>
                  <a:pt x="9641541" y="844923"/>
                  <a:pt x="10394576" y="712694"/>
                </a:cubicBezTo>
                <a:cubicBezTo>
                  <a:pt x="11147611" y="580465"/>
                  <a:pt x="12427324" y="885264"/>
                  <a:pt x="13406718" y="766482"/>
                </a:cubicBezTo>
                <a:cubicBezTo>
                  <a:pt x="14386112" y="647700"/>
                  <a:pt x="15735300" y="58271"/>
                  <a:pt x="16270941" y="0"/>
                </a:cubicBezTo>
              </a:path>
            </a:pathLst>
          </a:custGeom>
          <a:noFill/>
          <a:ln>
            <a:solidFill>
              <a:srgbClr val="2D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59" name="그룹 1005"/>
          <p:cNvGrpSpPr/>
          <p:nvPr/>
        </p:nvGrpSpPr>
        <p:grpSpPr>
          <a:xfrm>
            <a:off x="10730175" y="5102344"/>
            <a:ext cx="786711" cy="811042"/>
            <a:chOff x="8598476" y="3238095"/>
            <a:chExt cx="5986286" cy="6171429"/>
          </a:xfrm>
        </p:grpSpPr>
        <p:pic>
          <p:nvPicPr>
            <p:cNvPr id="61" name="Object 14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98476" y="3238095"/>
              <a:ext cx="5986286" cy="6171429"/>
            </a:xfrm>
            <a:prstGeom prst="rect">
              <a:avLst/>
            </a:prstGeom>
          </p:spPr>
        </p:pic>
      </p:grpSp>
      <p:grpSp>
        <p:nvGrpSpPr>
          <p:cNvPr id="70" name="그룹 1002"/>
          <p:cNvGrpSpPr/>
          <p:nvPr/>
        </p:nvGrpSpPr>
        <p:grpSpPr>
          <a:xfrm>
            <a:off x="8568475" y="5434484"/>
            <a:ext cx="843905" cy="870005"/>
            <a:chOff x="4932317" y="0"/>
            <a:chExt cx="5986286" cy="6171429"/>
          </a:xfrm>
        </p:grpSpPr>
        <p:pic>
          <p:nvPicPr>
            <p:cNvPr id="71" name="Object 5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grpSp>
        <p:nvGrpSpPr>
          <p:cNvPr id="72" name="그룹 1006"/>
          <p:cNvGrpSpPr/>
          <p:nvPr/>
        </p:nvGrpSpPr>
        <p:grpSpPr>
          <a:xfrm>
            <a:off x="1454905" y="5977977"/>
            <a:ext cx="887091" cy="914527"/>
            <a:chOff x="0" y="3085714"/>
            <a:chExt cx="5986286" cy="6171429"/>
          </a:xfrm>
        </p:grpSpPr>
        <p:pic>
          <p:nvPicPr>
            <p:cNvPr id="73" name="Object 1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0" y="3085714"/>
              <a:ext cx="5986286" cy="6171429"/>
            </a:xfrm>
            <a:prstGeom prst="rect">
              <a:avLst/>
            </a:prstGeom>
          </p:spPr>
        </p:pic>
      </p:grpSp>
      <p:grpSp>
        <p:nvGrpSpPr>
          <p:cNvPr id="74" name="그룹 1007"/>
          <p:cNvGrpSpPr/>
          <p:nvPr/>
        </p:nvGrpSpPr>
        <p:grpSpPr>
          <a:xfrm>
            <a:off x="6193370" y="5832615"/>
            <a:ext cx="900870" cy="928732"/>
            <a:chOff x="6149714" y="2057143"/>
            <a:chExt cx="5986286" cy="6171429"/>
          </a:xfrm>
        </p:grpSpPr>
        <p:pic>
          <p:nvPicPr>
            <p:cNvPr id="75" name="Object 2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49714" y="2057143"/>
              <a:ext cx="5986286" cy="6171429"/>
            </a:xfrm>
            <a:prstGeom prst="rect">
              <a:avLst/>
            </a:prstGeom>
          </p:spPr>
        </p:pic>
      </p:grpSp>
      <p:grpSp>
        <p:nvGrpSpPr>
          <p:cNvPr id="76" name="그룹 1002"/>
          <p:cNvGrpSpPr/>
          <p:nvPr/>
        </p:nvGrpSpPr>
        <p:grpSpPr>
          <a:xfrm>
            <a:off x="3745152" y="5675253"/>
            <a:ext cx="843905" cy="870005"/>
            <a:chOff x="4932317" y="0"/>
            <a:chExt cx="5986286" cy="6171429"/>
          </a:xfrm>
        </p:grpSpPr>
        <p:pic>
          <p:nvPicPr>
            <p:cNvPr id="77" name="Object 5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247650" y="211236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Journey Map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61435" y="2242498"/>
            <a:ext cx="1921873" cy="831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Object 31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636544" y="2363464"/>
            <a:ext cx="1740075" cy="6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26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47650" y="211236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</a:t>
            </a:r>
            <a:r>
              <a:rPr lang="en-US" altLang="ko-KR" sz="1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SubTarget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61F4B07C-9D89-034F-9192-1813729AAAD4}"/>
              </a:ext>
            </a:extLst>
          </p:cNvPr>
          <p:cNvSpPr/>
          <p:nvPr/>
        </p:nvSpPr>
        <p:spPr>
          <a:xfrm>
            <a:off x="2520624" y="883629"/>
            <a:ext cx="2880320" cy="5350916"/>
          </a:xfrm>
          <a:prstGeom prst="roundRect">
            <a:avLst>
              <a:gd name="adj" fmla="val 7505"/>
            </a:avLst>
          </a:prstGeom>
          <a:solidFill>
            <a:srgbClr val="5B9BD5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147">
            <a:extLst>
              <a:ext uri="{FF2B5EF4-FFF2-40B4-BE49-F238E27FC236}">
                <a16:creationId xmlns:a16="http://schemas.microsoft.com/office/drawing/2014/main" id="{2CED1D59-74D6-E14E-AE74-F1A2FBC1D934}"/>
              </a:ext>
            </a:extLst>
          </p:cNvPr>
          <p:cNvSpPr/>
          <p:nvPr/>
        </p:nvSpPr>
        <p:spPr>
          <a:xfrm>
            <a:off x="5899494" y="883629"/>
            <a:ext cx="4392488" cy="5350916"/>
          </a:xfrm>
          <a:prstGeom prst="roundRect">
            <a:avLst>
              <a:gd name="adj" fmla="val 7505"/>
            </a:avLst>
          </a:prstGeom>
          <a:solidFill>
            <a:srgbClr val="FFFFFF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6129618" y="1200035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라이프 스타일</a:t>
            </a:r>
            <a:endParaRPr lang="en-US" sz="2000" b="1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052B76-B45F-9048-A765-B1637695F496}"/>
              </a:ext>
            </a:extLst>
          </p:cNvPr>
          <p:cNvSpPr txBox="1"/>
          <p:nvPr/>
        </p:nvSpPr>
        <p:spPr>
          <a:xfrm>
            <a:off x="8234987" y="1171661"/>
            <a:ext cx="18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니즈</a:t>
            </a:r>
            <a:endParaRPr lang="en-US" sz="2000" b="1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2845163" y="120003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인적사항</a:t>
            </a:r>
            <a:endParaRPr lang="en-US" sz="2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36000F-3216-5438-2210-F4E3C8A4F295}"/>
              </a:ext>
            </a:extLst>
          </p:cNvPr>
          <p:cNvSpPr txBox="1"/>
          <p:nvPr/>
        </p:nvSpPr>
        <p:spPr>
          <a:xfrm>
            <a:off x="2919399" y="1874707"/>
            <a:ext cx="2228798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안준성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나이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32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사는 곳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 강서구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직업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영업사원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성격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책임감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계획적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                    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완벽주의자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연봉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5,000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만원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85B9E2-98AC-6A05-62E9-A91F9692E6C8}"/>
              </a:ext>
            </a:extLst>
          </p:cNvPr>
          <p:cNvSpPr txBox="1"/>
          <p:nvPr/>
        </p:nvSpPr>
        <p:spPr>
          <a:xfrm>
            <a:off x="6129618" y="1765130"/>
            <a:ext cx="1751042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직장 생활 때문에 서울로 올라와서 혼자 사는 자취인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평일에는 업무로 바쁨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나머지 요일에는 반려견과 시간을 보냄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B91326-D935-2EB4-84A0-F29DEAC8740C}"/>
              </a:ext>
            </a:extLst>
          </p:cNvPr>
          <p:cNvSpPr txBox="1"/>
          <p:nvPr/>
        </p:nvSpPr>
        <p:spPr>
          <a:xfrm>
            <a:off x="8212741" y="1765130"/>
            <a:ext cx="1806905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업무로 평일에 시간 내기가 어려워 강아지의 정기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검진일을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놓칠 때도 있어서 병원 방문이나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산책 등의 케어를 해줄 플랫폼을 찾고 있음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44" name="Straight Connector 9">
            <a:extLst>
              <a:ext uri="{FF2B5EF4-FFF2-40B4-BE49-F238E27FC236}">
                <a16:creationId xmlns:a16="http://schemas.microsoft.com/office/drawing/2014/main" id="{72214126-C5BD-A64A-9FF9-F4D87F2FFC0F}"/>
              </a:ext>
            </a:extLst>
          </p:cNvPr>
          <p:cNvCxnSpPr/>
          <p:nvPr/>
        </p:nvCxnSpPr>
        <p:spPr>
          <a:xfrm>
            <a:off x="8059734" y="1171661"/>
            <a:ext cx="0" cy="4821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1011"/>
          <p:cNvGrpSpPr/>
          <p:nvPr/>
        </p:nvGrpSpPr>
        <p:grpSpPr>
          <a:xfrm>
            <a:off x="706102" y="883629"/>
            <a:ext cx="1204188" cy="1305490"/>
            <a:chOff x="4276916" y="364021"/>
            <a:chExt cx="1806282" cy="1958235"/>
          </a:xfrm>
        </p:grpSpPr>
        <p:pic>
          <p:nvPicPr>
            <p:cNvPr id="46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916" y="364021"/>
              <a:ext cx="1806282" cy="1958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210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283" y="1587827"/>
            <a:ext cx="2046611" cy="600339"/>
            <a:chOff x="649924" y="2381740"/>
            <a:chExt cx="3069916" cy="900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924" y="2381740"/>
              <a:ext cx="3069916" cy="900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9307" y="1608991"/>
            <a:ext cx="2074590" cy="592345"/>
            <a:chOff x="4033960" y="2413486"/>
            <a:chExt cx="3111885" cy="8885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3960" y="2413486"/>
              <a:ext cx="3111885" cy="8885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7629" y="1600525"/>
            <a:ext cx="2046611" cy="600339"/>
            <a:chOff x="7571443" y="2400788"/>
            <a:chExt cx="3069916" cy="900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1443" y="2400788"/>
              <a:ext cx="3069916" cy="9005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3367" y="1733773"/>
            <a:ext cx="1276216" cy="3957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5549" y="1736129"/>
            <a:ext cx="1276216" cy="3957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2279" y="1746471"/>
            <a:ext cx="1302375" cy="3957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66701" y="1669091"/>
            <a:ext cx="528689" cy="5125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7275" y="1666733"/>
            <a:ext cx="528689" cy="5125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90181" y="1678522"/>
            <a:ext cx="535228" cy="5125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089" y="2378030"/>
            <a:ext cx="1778723" cy="586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5725" y="2188166"/>
            <a:ext cx="337148" cy="3255221"/>
            <a:chOff x="818588" y="3282248"/>
            <a:chExt cx="505722" cy="48828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588" y="3282248"/>
              <a:ext cx="505722" cy="48828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9441" y="515743"/>
            <a:ext cx="126984" cy="126984"/>
            <a:chOff x="989162" y="773614"/>
            <a:chExt cx="190476" cy="190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162" y="773614"/>
              <a:ext cx="190476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11099" y="1601373"/>
            <a:ext cx="2074590" cy="592345"/>
            <a:chOff x="11116648" y="2402059"/>
            <a:chExt cx="3111885" cy="8885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6648" y="2402059"/>
              <a:ext cx="3111885" cy="88851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7335" y="1754754"/>
            <a:ext cx="1276217" cy="3894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69814" y="2383261"/>
            <a:ext cx="1742215" cy="5864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06447" y="2193400"/>
            <a:ext cx="337148" cy="3249987"/>
            <a:chOff x="4209670" y="3290099"/>
            <a:chExt cx="505722" cy="48749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09670" y="3290099"/>
              <a:ext cx="505722" cy="48749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43083" y="2382264"/>
            <a:ext cx="1778723" cy="5864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79719" y="2192398"/>
            <a:ext cx="337148" cy="3250988"/>
            <a:chOff x="7769578" y="3288597"/>
            <a:chExt cx="505722" cy="48764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69578" y="3288597"/>
              <a:ext cx="505722" cy="487648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39464" y="2361814"/>
            <a:ext cx="1755288" cy="5769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82659" y="2189545"/>
            <a:ext cx="337148" cy="3253841"/>
            <a:chOff x="11223988" y="3284317"/>
            <a:chExt cx="505722" cy="48807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23988" y="3284317"/>
              <a:ext cx="505722" cy="488076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99972" y="2387877"/>
            <a:ext cx="1778723" cy="798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36583" y="2198011"/>
            <a:ext cx="337148" cy="3245376"/>
            <a:chOff x="14754874" y="3297016"/>
            <a:chExt cx="505722" cy="486806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754874" y="3297016"/>
              <a:ext cx="505722" cy="486806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7144" y="1654419"/>
            <a:ext cx="495991" cy="5125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9090" y="3386004"/>
            <a:ext cx="1742215" cy="5864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9089" y="4260861"/>
            <a:ext cx="1778723" cy="5864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69814" y="3314328"/>
            <a:ext cx="1687441" cy="58641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269813" y="4189185"/>
            <a:ext cx="1723955" cy="10096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660017" y="3314328"/>
            <a:ext cx="1778723" cy="5864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60017" y="4189185"/>
            <a:ext cx="1723955" cy="79804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937687" y="3297394"/>
            <a:ext cx="1687441" cy="7980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37687" y="4172251"/>
            <a:ext cx="1778723" cy="7980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51277" y="242681"/>
            <a:ext cx="1204188" cy="1305490"/>
            <a:chOff x="4276916" y="364021"/>
            <a:chExt cx="1806282" cy="195823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76916" y="364021"/>
              <a:ext cx="1806282" cy="195823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299972" y="3288931"/>
            <a:ext cx="1778723" cy="79804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293433" y="4146194"/>
            <a:ext cx="1791802" cy="10267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18587" y="1568779"/>
            <a:ext cx="1900376" cy="657568"/>
            <a:chOff x="14577880" y="2353169"/>
            <a:chExt cx="2850564" cy="98635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577880" y="2353169"/>
              <a:ext cx="2850564" cy="98635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215294" y="1735616"/>
            <a:ext cx="1217017" cy="37671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834667" y="1667118"/>
            <a:ext cx="528689" cy="51250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39724" y="375912"/>
            <a:ext cx="1535841" cy="114860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8184" y="2326301"/>
            <a:ext cx="994407" cy="49876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64727" y="3425519"/>
            <a:ext cx="886128" cy="49876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-79442" y="4432935"/>
            <a:ext cx="1382674" cy="46701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04144" y="5434485"/>
            <a:ext cx="959201" cy="498763"/>
          </a:xfrm>
          <a:prstGeom prst="rect">
            <a:avLst/>
          </a:prstGeom>
        </p:spPr>
      </p:pic>
      <p:sp>
        <p:nvSpPr>
          <p:cNvPr id="59" name="자유형 58"/>
          <p:cNvSpPr/>
          <p:nvPr/>
        </p:nvSpPr>
        <p:spPr>
          <a:xfrm>
            <a:off x="843253" y="5620040"/>
            <a:ext cx="11232777" cy="911869"/>
          </a:xfrm>
          <a:custGeom>
            <a:avLst/>
            <a:gdLst>
              <a:gd name="connsiteX0" fmla="*/ 0 w 17023977"/>
              <a:gd name="connsiteY0" fmla="*/ 2985248 h 3021593"/>
              <a:gd name="connsiteX1" fmla="*/ 1707777 w 17023977"/>
              <a:gd name="connsiteY1" fmla="*/ 2124636 h 3021593"/>
              <a:gd name="connsiteX2" fmla="*/ 3536577 w 17023977"/>
              <a:gd name="connsiteY2" fmla="*/ 3012142 h 3021593"/>
              <a:gd name="connsiteX3" fmla="*/ 5526741 w 17023977"/>
              <a:gd name="connsiteY3" fmla="*/ 1425389 h 3021593"/>
              <a:gd name="connsiteX4" fmla="*/ 7691718 w 17023977"/>
              <a:gd name="connsiteY4" fmla="*/ 2393577 h 3021593"/>
              <a:gd name="connsiteX5" fmla="*/ 10031506 w 17023977"/>
              <a:gd name="connsiteY5" fmla="*/ 1089212 h 3021593"/>
              <a:gd name="connsiteX6" fmla="*/ 13783236 w 17023977"/>
              <a:gd name="connsiteY6" fmla="*/ 1062318 h 3021593"/>
              <a:gd name="connsiteX7" fmla="*/ 17023977 w 17023977"/>
              <a:gd name="connsiteY7" fmla="*/ 0 h 3021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23977" h="3021593">
                <a:moveTo>
                  <a:pt x="0" y="2985248"/>
                </a:moveTo>
                <a:cubicBezTo>
                  <a:pt x="559174" y="2552701"/>
                  <a:pt x="1118348" y="2120154"/>
                  <a:pt x="1707777" y="2124636"/>
                </a:cubicBezTo>
                <a:cubicBezTo>
                  <a:pt x="2297206" y="2129118"/>
                  <a:pt x="2900083" y="3128683"/>
                  <a:pt x="3536577" y="3012142"/>
                </a:cubicBezTo>
                <a:cubicBezTo>
                  <a:pt x="4173071" y="2895601"/>
                  <a:pt x="4834218" y="1528483"/>
                  <a:pt x="5526741" y="1425389"/>
                </a:cubicBezTo>
                <a:cubicBezTo>
                  <a:pt x="6219264" y="1322295"/>
                  <a:pt x="6940924" y="2449606"/>
                  <a:pt x="7691718" y="2393577"/>
                </a:cubicBezTo>
                <a:cubicBezTo>
                  <a:pt x="8442512" y="2337548"/>
                  <a:pt x="9016253" y="1311089"/>
                  <a:pt x="10031506" y="1089212"/>
                </a:cubicBezTo>
                <a:cubicBezTo>
                  <a:pt x="11046759" y="867335"/>
                  <a:pt x="12617824" y="1243853"/>
                  <a:pt x="13783236" y="1062318"/>
                </a:cubicBezTo>
                <a:cubicBezTo>
                  <a:pt x="14948648" y="880783"/>
                  <a:pt x="16687801" y="13447"/>
                  <a:pt x="17023977" y="0"/>
                </a:cubicBezTo>
              </a:path>
            </a:pathLst>
          </a:custGeom>
          <a:noFill/>
          <a:ln>
            <a:solidFill>
              <a:srgbClr val="2D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61" name="그룹 1005"/>
          <p:cNvGrpSpPr/>
          <p:nvPr/>
        </p:nvGrpSpPr>
        <p:grpSpPr>
          <a:xfrm>
            <a:off x="10795978" y="5339274"/>
            <a:ext cx="786711" cy="811042"/>
            <a:chOff x="8598476" y="3238095"/>
            <a:chExt cx="5986286" cy="6171429"/>
          </a:xfrm>
        </p:grpSpPr>
        <p:pic>
          <p:nvPicPr>
            <p:cNvPr id="69" name="Object 1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598476" y="3238095"/>
              <a:ext cx="5986286" cy="6171429"/>
            </a:xfrm>
            <a:prstGeom prst="rect">
              <a:avLst/>
            </a:prstGeom>
          </p:spPr>
        </p:pic>
      </p:grpSp>
      <p:grpSp>
        <p:nvGrpSpPr>
          <p:cNvPr id="70" name="그룹 1002"/>
          <p:cNvGrpSpPr/>
          <p:nvPr/>
        </p:nvGrpSpPr>
        <p:grpSpPr>
          <a:xfrm>
            <a:off x="8473372" y="5537864"/>
            <a:ext cx="843905" cy="870005"/>
            <a:chOff x="4932317" y="0"/>
            <a:chExt cx="5986286" cy="6171429"/>
          </a:xfrm>
        </p:grpSpPr>
        <p:pic>
          <p:nvPicPr>
            <p:cNvPr id="71" name="Object 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grpSp>
        <p:nvGrpSpPr>
          <p:cNvPr id="72" name="그룹 1006"/>
          <p:cNvGrpSpPr/>
          <p:nvPr/>
        </p:nvGrpSpPr>
        <p:grpSpPr>
          <a:xfrm>
            <a:off x="1360932" y="5898149"/>
            <a:ext cx="887091" cy="914527"/>
            <a:chOff x="0" y="3085714"/>
            <a:chExt cx="5986286" cy="6171429"/>
          </a:xfrm>
        </p:grpSpPr>
        <p:pic>
          <p:nvPicPr>
            <p:cNvPr id="73" name="Object 17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0" y="3085714"/>
              <a:ext cx="5986286" cy="6171429"/>
            </a:xfrm>
            <a:prstGeom prst="rect">
              <a:avLst/>
            </a:prstGeom>
          </p:spPr>
        </p:pic>
      </p:grpSp>
      <p:grpSp>
        <p:nvGrpSpPr>
          <p:cNvPr id="74" name="그룹 1007"/>
          <p:cNvGrpSpPr/>
          <p:nvPr/>
        </p:nvGrpSpPr>
        <p:grpSpPr>
          <a:xfrm>
            <a:off x="6175440" y="5832017"/>
            <a:ext cx="900870" cy="928732"/>
            <a:chOff x="6149714" y="2057143"/>
            <a:chExt cx="5986286" cy="6171429"/>
          </a:xfrm>
        </p:grpSpPr>
        <p:pic>
          <p:nvPicPr>
            <p:cNvPr id="75" name="Object 20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49714" y="2057143"/>
              <a:ext cx="5986286" cy="6171429"/>
            </a:xfrm>
            <a:prstGeom prst="rect">
              <a:avLst/>
            </a:prstGeom>
          </p:spPr>
        </p:pic>
      </p:grpSp>
      <p:grpSp>
        <p:nvGrpSpPr>
          <p:cNvPr id="76" name="그룹 1006"/>
          <p:cNvGrpSpPr/>
          <p:nvPr/>
        </p:nvGrpSpPr>
        <p:grpSpPr>
          <a:xfrm>
            <a:off x="3928219" y="5699559"/>
            <a:ext cx="887091" cy="914527"/>
            <a:chOff x="0" y="3085714"/>
            <a:chExt cx="5986286" cy="6171429"/>
          </a:xfrm>
        </p:grpSpPr>
        <p:pic>
          <p:nvPicPr>
            <p:cNvPr id="77" name="Object 17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0" y="3085714"/>
              <a:ext cx="5986286" cy="617142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247650" y="211236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Journey Map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461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47650" y="211236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</a:t>
            </a:r>
            <a:r>
              <a:rPr lang="en-US" altLang="ko-KR" sz="1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SubTarget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61F4B07C-9D89-034F-9192-1813729AAAD4}"/>
              </a:ext>
            </a:extLst>
          </p:cNvPr>
          <p:cNvSpPr/>
          <p:nvPr/>
        </p:nvSpPr>
        <p:spPr>
          <a:xfrm>
            <a:off x="2520624" y="883629"/>
            <a:ext cx="2880320" cy="5350916"/>
          </a:xfrm>
          <a:prstGeom prst="roundRect">
            <a:avLst>
              <a:gd name="adj" fmla="val 7505"/>
            </a:avLst>
          </a:prstGeom>
          <a:solidFill>
            <a:schemeClr val="accent3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147">
            <a:extLst>
              <a:ext uri="{FF2B5EF4-FFF2-40B4-BE49-F238E27FC236}">
                <a16:creationId xmlns:a16="http://schemas.microsoft.com/office/drawing/2014/main" id="{2CED1D59-74D6-E14E-AE74-F1A2FBC1D934}"/>
              </a:ext>
            </a:extLst>
          </p:cNvPr>
          <p:cNvSpPr/>
          <p:nvPr/>
        </p:nvSpPr>
        <p:spPr>
          <a:xfrm>
            <a:off x="5899494" y="883629"/>
            <a:ext cx="4392488" cy="5350916"/>
          </a:xfrm>
          <a:prstGeom prst="roundRect">
            <a:avLst>
              <a:gd name="adj" fmla="val 7505"/>
            </a:avLst>
          </a:prstGeom>
          <a:solidFill>
            <a:srgbClr val="FFFFFF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6129618" y="1200035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라이프 스타일</a:t>
            </a:r>
            <a:endParaRPr lang="en-US" sz="2000" b="1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052B76-B45F-9048-A765-B1637695F496}"/>
              </a:ext>
            </a:extLst>
          </p:cNvPr>
          <p:cNvSpPr txBox="1"/>
          <p:nvPr/>
        </p:nvSpPr>
        <p:spPr>
          <a:xfrm>
            <a:off x="8234987" y="1171661"/>
            <a:ext cx="18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니즈</a:t>
            </a:r>
            <a:endParaRPr lang="en-US" sz="2000" b="1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2845163" y="120003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인적사항</a:t>
            </a:r>
            <a:endParaRPr lang="en-US" sz="2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36000F-3216-5438-2210-F4E3C8A4F295}"/>
              </a:ext>
            </a:extLst>
          </p:cNvPr>
          <p:cNvSpPr txBox="1"/>
          <p:nvPr/>
        </p:nvSpPr>
        <p:spPr>
          <a:xfrm>
            <a:off x="2845163" y="1916551"/>
            <a:ext cx="2253850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남가연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나이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25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사는 곳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 금천구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직업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디자이너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성격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부지런함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불의를 참지 못함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결정적 순간엔 소심함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연봉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3,200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만원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85B9E2-98AC-6A05-62E9-A91F9692E6C8}"/>
              </a:ext>
            </a:extLst>
          </p:cNvPr>
          <p:cNvSpPr txBox="1"/>
          <p:nvPr/>
        </p:nvSpPr>
        <p:spPr>
          <a:xfrm>
            <a:off x="6011278" y="1778906"/>
            <a:ext cx="1930116" cy="36694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사회 초년생이라 새로운 직장에 적응하느라 바쁨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야근이 잦음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가족과 함께 사는 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주말에는 가볍게 여행 다니는 걸 좋아함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B91326-D935-2EB4-84A0-F29DEAC8740C}"/>
              </a:ext>
            </a:extLst>
          </p:cNvPr>
          <p:cNvSpPr txBox="1"/>
          <p:nvPr/>
        </p:nvSpPr>
        <p:spPr>
          <a:xfrm>
            <a:off x="8170904" y="1778906"/>
            <a:ext cx="1806905" cy="236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아픈 고양이를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케이지에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데리고 병원에 가려고 택시를 잡았다가 승차 거부 당해 택시 아저씨와 싸웠던 경험이 있어서 친절하게 이동해 줄 수단을 찾고 있음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44" name="Straight Connector 9">
            <a:extLst>
              <a:ext uri="{FF2B5EF4-FFF2-40B4-BE49-F238E27FC236}">
                <a16:creationId xmlns:a16="http://schemas.microsoft.com/office/drawing/2014/main" id="{72214126-C5BD-A64A-9FF9-F4D87F2FFC0F}"/>
              </a:ext>
            </a:extLst>
          </p:cNvPr>
          <p:cNvCxnSpPr/>
          <p:nvPr/>
        </p:nvCxnSpPr>
        <p:spPr>
          <a:xfrm>
            <a:off x="8059734" y="1171661"/>
            <a:ext cx="0" cy="4821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004"/>
          <p:cNvGrpSpPr/>
          <p:nvPr/>
        </p:nvGrpSpPr>
        <p:grpSpPr>
          <a:xfrm>
            <a:off x="668824" y="819167"/>
            <a:ext cx="1241466" cy="1505207"/>
            <a:chOff x="1522654" y="2057143"/>
            <a:chExt cx="5090077" cy="6171429"/>
          </a:xfrm>
        </p:grpSpPr>
        <p:pic>
          <p:nvPicPr>
            <p:cNvPr id="15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654" y="2057143"/>
              <a:ext cx="5090077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884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283" y="1587827"/>
            <a:ext cx="2046611" cy="600339"/>
            <a:chOff x="649924" y="2381740"/>
            <a:chExt cx="3069916" cy="900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924" y="2381740"/>
              <a:ext cx="3069916" cy="900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9307" y="1608991"/>
            <a:ext cx="2074590" cy="592345"/>
            <a:chOff x="4033960" y="2413486"/>
            <a:chExt cx="3111885" cy="8885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3960" y="2413486"/>
              <a:ext cx="3111885" cy="8885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7629" y="1600525"/>
            <a:ext cx="2046611" cy="600339"/>
            <a:chOff x="7571443" y="2400788"/>
            <a:chExt cx="3069916" cy="900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1443" y="2400788"/>
              <a:ext cx="3069916" cy="9005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3367" y="1733773"/>
            <a:ext cx="1276216" cy="3957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5549" y="1736129"/>
            <a:ext cx="1276216" cy="3957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2279" y="1746471"/>
            <a:ext cx="1302375" cy="3957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66701" y="1669091"/>
            <a:ext cx="528689" cy="5125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7275" y="1666733"/>
            <a:ext cx="528689" cy="5125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90181" y="1678522"/>
            <a:ext cx="535228" cy="5125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090" y="2378029"/>
            <a:ext cx="1778749" cy="5803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5725" y="2188166"/>
            <a:ext cx="337148" cy="3255221"/>
            <a:chOff x="818588" y="3282248"/>
            <a:chExt cx="505722" cy="48828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588" y="3282248"/>
              <a:ext cx="505722" cy="4882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11099" y="1601373"/>
            <a:ext cx="2074590" cy="592345"/>
            <a:chOff x="11116648" y="2402059"/>
            <a:chExt cx="3111885" cy="8885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6648" y="2402059"/>
              <a:ext cx="3111885" cy="88851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17335" y="1754754"/>
            <a:ext cx="1276217" cy="3894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69814" y="2383261"/>
            <a:ext cx="1778749" cy="5803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06447" y="2193400"/>
            <a:ext cx="337148" cy="3249987"/>
            <a:chOff x="4209670" y="3290099"/>
            <a:chExt cx="505722" cy="48749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9670" y="3290099"/>
              <a:ext cx="505722" cy="48749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43084" y="2382264"/>
            <a:ext cx="1778749" cy="7931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79719" y="2192398"/>
            <a:ext cx="337148" cy="3250988"/>
            <a:chOff x="7769578" y="3288597"/>
            <a:chExt cx="505722" cy="48764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69578" y="3288597"/>
              <a:ext cx="505722" cy="487648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39464" y="2360607"/>
            <a:ext cx="1755295" cy="5805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82659" y="2189545"/>
            <a:ext cx="337148" cy="3253841"/>
            <a:chOff x="11223988" y="3284317"/>
            <a:chExt cx="505722" cy="48807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23988" y="3284317"/>
              <a:ext cx="505722" cy="488076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99972" y="2387877"/>
            <a:ext cx="1778749" cy="7931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36583" y="2198011"/>
            <a:ext cx="337148" cy="3245376"/>
            <a:chOff x="14754874" y="3297016"/>
            <a:chExt cx="505722" cy="486806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54874" y="3297016"/>
              <a:ext cx="505722" cy="486806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7144" y="1654419"/>
            <a:ext cx="495991" cy="5125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9090" y="3386004"/>
            <a:ext cx="1778749" cy="58034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2550" y="4242061"/>
            <a:ext cx="1700628" cy="79477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269814" y="3314327"/>
            <a:ext cx="1778749" cy="79317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69813" y="4189185"/>
            <a:ext cx="1724088" cy="79317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60017" y="3314327"/>
            <a:ext cx="1687549" cy="79317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660017" y="4189185"/>
            <a:ext cx="1778749" cy="58034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937687" y="3297394"/>
            <a:ext cx="1778749" cy="79317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937687" y="4172251"/>
            <a:ext cx="1778749" cy="101488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299973" y="3238137"/>
            <a:ext cx="1651015" cy="101488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299972" y="4163788"/>
            <a:ext cx="1778749" cy="12277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18587" y="1568779"/>
            <a:ext cx="1900376" cy="657568"/>
            <a:chOff x="14577880" y="2353169"/>
            <a:chExt cx="2850564" cy="98635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77880" y="2353169"/>
              <a:ext cx="2850564" cy="9863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25308" y="222089"/>
            <a:ext cx="1313689" cy="1301721"/>
            <a:chOff x="4237961" y="333133"/>
            <a:chExt cx="1970533" cy="195258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37961" y="333133"/>
              <a:ext cx="1970533" cy="195258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215294" y="1735616"/>
            <a:ext cx="1217017" cy="37671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834667" y="1667118"/>
            <a:ext cx="528689" cy="51250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539724" y="375912"/>
            <a:ext cx="1535466" cy="115482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8184" y="2326301"/>
            <a:ext cx="994407" cy="49876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64727" y="3425519"/>
            <a:ext cx="886128" cy="49876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-79442" y="4432935"/>
            <a:ext cx="1382674" cy="46701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04144" y="5434485"/>
            <a:ext cx="959201" cy="498763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882874" y="5631933"/>
            <a:ext cx="10641106" cy="986118"/>
          </a:xfrm>
          <a:custGeom>
            <a:avLst/>
            <a:gdLst>
              <a:gd name="connsiteX0" fmla="*/ 0 w 15961659"/>
              <a:gd name="connsiteY0" fmla="*/ 1479177 h 1479177"/>
              <a:gd name="connsiteX1" fmla="*/ 2689412 w 15961659"/>
              <a:gd name="connsiteY1" fmla="*/ 242047 h 1479177"/>
              <a:gd name="connsiteX2" fmla="*/ 15961659 w 15961659"/>
              <a:gd name="connsiteY2" fmla="*/ 0 h 147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61659" h="1479177">
                <a:moveTo>
                  <a:pt x="0" y="1479177"/>
                </a:moveTo>
                <a:cubicBezTo>
                  <a:pt x="14568" y="983876"/>
                  <a:pt x="29136" y="488576"/>
                  <a:pt x="2689412" y="242047"/>
                </a:cubicBezTo>
                <a:cubicBezTo>
                  <a:pt x="5349688" y="-4482"/>
                  <a:pt x="13758583" y="33618"/>
                  <a:pt x="1596165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59" name="그룹 1006"/>
          <p:cNvGrpSpPr/>
          <p:nvPr/>
        </p:nvGrpSpPr>
        <p:grpSpPr>
          <a:xfrm>
            <a:off x="1456588" y="5683866"/>
            <a:ext cx="591394" cy="609685"/>
            <a:chOff x="0" y="3085714"/>
            <a:chExt cx="5986286" cy="6171429"/>
          </a:xfrm>
        </p:grpSpPr>
        <p:pic>
          <p:nvPicPr>
            <p:cNvPr id="61" name="Object 1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0" y="3085714"/>
              <a:ext cx="5986286" cy="6171429"/>
            </a:xfrm>
            <a:prstGeom prst="rect">
              <a:avLst/>
            </a:prstGeom>
          </p:spPr>
        </p:pic>
      </p:grpSp>
      <p:grpSp>
        <p:nvGrpSpPr>
          <p:cNvPr id="69" name="그룹 1002"/>
          <p:cNvGrpSpPr/>
          <p:nvPr/>
        </p:nvGrpSpPr>
        <p:grpSpPr>
          <a:xfrm>
            <a:off x="4041701" y="5537491"/>
            <a:ext cx="562603" cy="580003"/>
            <a:chOff x="4932317" y="0"/>
            <a:chExt cx="5986286" cy="6171429"/>
          </a:xfrm>
        </p:grpSpPr>
        <p:pic>
          <p:nvPicPr>
            <p:cNvPr id="70" name="Object 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grpSp>
        <p:nvGrpSpPr>
          <p:cNvPr id="71" name="그룹 1002"/>
          <p:cNvGrpSpPr/>
          <p:nvPr/>
        </p:nvGrpSpPr>
        <p:grpSpPr>
          <a:xfrm>
            <a:off x="6251156" y="5443387"/>
            <a:ext cx="562603" cy="580003"/>
            <a:chOff x="4932317" y="0"/>
            <a:chExt cx="5986286" cy="6171429"/>
          </a:xfrm>
        </p:grpSpPr>
        <p:pic>
          <p:nvPicPr>
            <p:cNvPr id="72" name="Object 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>
            <a:off x="8644395" y="5353967"/>
            <a:ext cx="524474" cy="540695"/>
            <a:chOff x="8598476" y="3238095"/>
            <a:chExt cx="5986286" cy="6171429"/>
          </a:xfrm>
        </p:grpSpPr>
        <p:pic>
          <p:nvPicPr>
            <p:cNvPr id="74" name="Object 14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98476" y="3238095"/>
              <a:ext cx="5986286" cy="6171429"/>
            </a:xfrm>
            <a:prstGeom prst="rect">
              <a:avLst/>
            </a:prstGeom>
          </p:spPr>
        </p:pic>
      </p:grpSp>
      <p:grpSp>
        <p:nvGrpSpPr>
          <p:cNvPr id="75" name="그룹 1005"/>
          <p:cNvGrpSpPr/>
          <p:nvPr/>
        </p:nvGrpSpPr>
        <p:grpSpPr>
          <a:xfrm>
            <a:off x="10863242" y="5345041"/>
            <a:ext cx="524474" cy="540695"/>
            <a:chOff x="8598476" y="3238095"/>
            <a:chExt cx="5986286" cy="6171429"/>
          </a:xfrm>
        </p:grpSpPr>
        <p:pic>
          <p:nvPicPr>
            <p:cNvPr id="76" name="Object 14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98476" y="3238095"/>
              <a:ext cx="5986286" cy="6171429"/>
            </a:xfrm>
            <a:prstGeom prst="rect">
              <a:avLst/>
            </a:prstGeom>
          </p:spPr>
        </p:pic>
      </p:grpSp>
      <p:grpSp>
        <p:nvGrpSpPr>
          <p:cNvPr id="77" name="그룹 1005"/>
          <p:cNvGrpSpPr/>
          <p:nvPr/>
        </p:nvGrpSpPr>
        <p:grpSpPr>
          <a:xfrm>
            <a:off x="659441" y="515743"/>
            <a:ext cx="126984" cy="126984"/>
            <a:chOff x="989162" y="773614"/>
            <a:chExt cx="190476" cy="190476"/>
          </a:xfrm>
        </p:grpSpPr>
        <p:pic>
          <p:nvPicPr>
            <p:cNvPr id="78" name="Object 2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9162" y="773614"/>
              <a:ext cx="190476" cy="190476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247650" y="211236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Journey Map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412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47650" y="211236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Mood Board-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섬세한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0" y="653876"/>
            <a:ext cx="2460799" cy="24607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0" y="3227135"/>
            <a:ext cx="2386635" cy="31782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227" y="3227134"/>
            <a:ext cx="2386635" cy="31782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527" y="653875"/>
            <a:ext cx="2460799" cy="24607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172" y="571923"/>
            <a:ext cx="2209951" cy="276243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38875" y="211236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Mood Board-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친근한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960" y="3429696"/>
            <a:ext cx="2820078" cy="27730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29696"/>
            <a:ext cx="2773077" cy="277307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15" y="571923"/>
            <a:ext cx="2968040" cy="27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6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" y="211236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Brand Story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6500" y="1661636"/>
            <a:ext cx="9779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대한민국의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5500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만명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1500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만명은 반려동물과 함께하는 시대에 살고 있습니다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/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대에는 나의 작은 꼬마 친구</a:t>
            </a:r>
          </a:p>
          <a:p>
            <a:pPr algn="ctr"/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대에는 나와 함께하는 절친</a:t>
            </a:r>
          </a:p>
          <a:p>
            <a:pPr algn="ctr"/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30~40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대에는 힘들 때는 힘이 되어주는 영혼의 반려 친구</a:t>
            </a:r>
          </a:p>
          <a:p>
            <a:pPr algn="ctr"/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50~60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대에는 같이 늙어버린 내 마지막 인생 여행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메이트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정기적인 검진을 통하여 질병을 예방하고 </a:t>
            </a:r>
          </a:p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시간이 없어도 바쁜 일이 생겨도 </a:t>
            </a:r>
          </a:p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집에서 병원까지 반려동물의 또 하나의 친구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서로 출발점도 도착점도 다르지만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페딧에서는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출발과 도착을 함께 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3910649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7650" y="211236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Mood Board-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활기찬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5" y="684847"/>
            <a:ext cx="2012950" cy="30194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34" y="684847"/>
            <a:ext cx="4269211" cy="3019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r="31392"/>
          <a:stretch/>
        </p:blipFill>
        <p:spPr>
          <a:xfrm>
            <a:off x="7001814" y="684846"/>
            <a:ext cx="2570311" cy="3019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3835400"/>
            <a:ext cx="1605414" cy="28559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194" y="684845"/>
            <a:ext cx="2012950" cy="30194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458" y="3835400"/>
            <a:ext cx="2284730" cy="28559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2135" y="4006850"/>
            <a:ext cx="2868918" cy="25177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8574" y="4006850"/>
            <a:ext cx="4321371" cy="24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1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650" y="211236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Mood Board-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600075"/>
            <a:ext cx="2108200" cy="3162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91" y="600075"/>
            <a:ext cx="2207334" cy="3165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91" y="600075"/>
            <a:ext cx="2191459" cy="3157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715" y="600075"/>
            <a:ext cx="2532559" cy="3165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25" y="3843437"/>
            <a:ext cx="3040319" cy="28297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73" y="3843437"/>
            <a:ext cx="2050514" cy="28297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216" y="3843437"/>
            <a:ext cx="2044465" cy="28297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11" y="3843438"/>
            <a:ext cx="2263768" cy="28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650" y="211236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Mood Board-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전문적인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39" y="3329085"/>
            <a:ext cx="2905125" cy="2905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28" y="3329087"/>
            <a:ext cx="2247649" cy="2905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05" y="3329086"/>
            <a:ext cx="1936750" cy="2905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761" y="3329085"/>
            <a:ext cx="1936750" cy="29051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52" y="772661"/>
            <a:ext cx="3456924" cy="2302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3" y="3329086"/>
            <a:ext cx="1981555" cy="29051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03" y="772662"/>
            <a:ext cx="3355494" cy="2302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0"/>
          <a:stretch/>
        </p:blipFill>
        <p:spPr>
          <a:xfrm>
            <a:off x="9576996" y="772661"/>
            <a:ext cx="2444455" cy="23027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341" y="772661"/>
            <a:ext cx="1844836" cy="23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88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47650" y="211236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Reference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994" y="693183"/>
            <a:ext cx="1477489" cy="2943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83" y="3688893"/>
            <a:ext cx="1635125" cy="2943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74" y="3636408"/>
            <a:ext cx="1844957" cy="29432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52" y="3688895"/>
            <a:ext cx="1580255" cy="2943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26" y="3688895"/>
            <a:ext cx="1805660" cy="29432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02" y="693183"/>
            <a:ext cx="1844742" cy="27671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610" y="693184"/>
            <a:ext cx="1844742" cy="27671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42" y="693184"/>
            <a:ext cx="1537285" cy="2767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36" y="693185"/>
            <a:ext cx="1472521" cy="27671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5" y="693184"/>
            <a:ext cx="2080536" cy="276711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/>
          <a:srcRect l="18644" r="19552"/>
          <a:stretch/>
        </p:blipFill>
        <p:spPr>
          <a:xfrm>
            <a:off x="4051251" y="3636408"/>
            <a:ext cx="3553624" cy="28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650" y="211236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Logo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0" y="4761769"/>
            <a:ext cx="2184441" cy="140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39" y="4535506"/>
            <a:ext cx="1671358" cy="19322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16" y="4710139"/>
            <a:ext cx="2244754" cy="1964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072" y="2341769"/>
            <a:ext cx="1326446" cy="21937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88" y="2589373"/>
            <a:ext cx="1964160" cy="14476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35" y="2922766"/>
            <a:ext cx="1734583" cy="7780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16" y="2614750"/>
            <a:ext cx="2110834" cy="17218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93" y="543532"/>
            <a:ext cx="2148964" cy="16866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80" y="431907"/>
            <a:ext cx="1909862" cy="19098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0" y="519013"/>
            <a:ext cx="1816851" cy="21750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6" y="431907"/>
            <a:ext cx="1702194" cy="17056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753" y="482935"/>
            <a:ext cx="1804106" cy="180780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50" y="4761769"/>
            <a:ext cx="2425825" cy="15812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85" y="589596"/>
            <a:ext cx="8855247" cy="577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7650" y="211236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Main HOME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75" y="0"/>
            <a:ext cx="37058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453" y="0"/>
            <a:ext cx="3667192" cy="6858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266580" y="2491159"/>
            <a:ext cx="1335173" cy="1427898"/>
          </a:xfrm>
          <a:prstGeom prst="rightArrow">
            <a:avLst/>
          </a:prstGeom>
          <a:solidFill>
            <a:schemeClr val="bg2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31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7650" y="211236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Hospital service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44" y="0"/>
            <a:ext cx="3666206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983" y="0"/>
            <a:ext cx="3600517" cy="6858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266580" y="2491159"/>
            <a:ext cx="1335173" cy="1427898"/>
          </a:xfrm>
          <a:prstGeom prst="rightArrow">
            <a:avLst/>
          </a:prstGeom>
          <a:solidFill>
            <a:schemeClr val="bg2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550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7650" y="211236"/>
            <a:ext cx="14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Pick up service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592" y="0"/>
            <a:ext cx="3391958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73" y="0"/>
            <a:ext cx="3179754" cy="6858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266580" y="2491159"/>
            <a:ext cx="1335173" cy="1427898"/>
          </a:xfrm>
          <a:prstGeom prst="rightArrow">
            <a:avLst/>
          </a:prstGeom>
          <a:solidFill>
            <a:schemeClr val="bg2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99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7650" y="211236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Brand produce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38" y="0"/>
            <a:ext cx="3299523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42" y="0"/>
            <a:ext cx="3577115" cy="6858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266580" y="2491159"/>
            <a:ext cx="1335173" cy="1427898"/>
          </a:xfrm>
          <a:prstGeom prst="rightArrow">
            <a:avLst/>
          </a:prstGeom>
          <a:solidFill>
            <a:schemeClr val="bg2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958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7650" y="211236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Membership service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97" y="0"/>
            <a:ext cx="3657436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0" y="0"/>
            <a:ext cx="4105747" cy="6858000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6266580" y="2491159"/>
            <a:ext cx="1335173" cy="1427898"/>
          </a:xfrm>
          <a:prstGeom prst="rightArrow">
            <a:avLst/>
          </a:prstGeom>
          <a:solidFill>
            <a:schemeClr val="bg2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9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" y="211236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Background-1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848" y="1016272"/>
            <a:ext cx="3825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반려인 </a:t>
            </a:r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80.7%</a:t>
            </a:r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 </a:t>
            </a:r>
            <a:endParaRPr lang="en-US" altLang="ko-KR" sz="3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부담스러워하는 병원비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54848" y="2487431"/>
            <a:ext cx="5546447" cy="221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농림축산식품부의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'2022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동물보호에 대한 국민의식조사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따르면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경우 양육비가 월평균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18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백원이었습니다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개와 고양이 모두 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양육비 가운데 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병원비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차지하는 비중이 가장 컸는데요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경우 월평균 약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 원 정도가 병원비로 지출됐습니다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최근 다양한 반려동물 관련 서비스들이 출시되고 있는 가운데 이용자들은 예방접종 등 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기본적인 진료를 받고 질병에 걸렸을 경우 치료를 받을 수 있는 동물병원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(71.8%)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가장 많이 이용하는 것으로 나타났습니다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47659" y="2394078"/>
            <a:ext cx="5347854" cy="1670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진료비를 치료 후에 알게 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반려인도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71%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 됐다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일부터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일까지 동물병원을 이용한 경험이 있는 소비자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637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명을 대상으로 실시한 실태조사에 따르면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년간 이들이 병원을 이용한 횟수는 평균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5.3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 진료비 평균 금액은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만원 선이다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반려동물 보호자 중 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80.7%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진료</a:t>
            </a:r>
            <a:endParaRPr lang="en-US" altLang="ko-KR" sz="1400" dirty="0">
              <a:solidFill>
                <a:srgbClr val="269A9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비에 부담을 느끼고 있습니다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2450" y="6129634"/>
            <a:ext cx="58407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https://news.kbs.co.kr/news/pc/view/view.do?ncd=7596047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KBS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뉴스ㅣ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2023.02.02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ㅣ손서영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2450" y="5806469"/>
            <a:ext cx="58407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https://www.dailypop.kr/news/articleView.html?idxno=69736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데일리팝ㅣ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2023.06.14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ㅣ김다솜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2450" y="5483304"/>
            <a:ext cx="58407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https://blog.toss.im/article/tinyquestions-animal-2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토스피드ㅣ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2021.10.04</a:t>
            </a:r>
          </a:p>
        </p:txBody>
      </p:sp>
    </p:spTree>
    <p:extLst>
      <p:ext uri="{BB962C8B-B14F-4D97-AF65-F5344CB8AC3E}">
        <p14:creationId xmlns:p14="http://schemas.microsoft.com/office/powerpoint/2010/main" val="268713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9" grpId="0"/>
      <p:bldP spid="10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7650" y="211236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Login &amp; registration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05" y="0"/>
            <a:ext cx="3644600" cy="32752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04" y="3275215"/>
            <a:ext cx="3644601" cy="35827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22" y="3275215"/>
            <a:ext cx="3810033" cy="3628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22" y="0"/>
            <a:ext cx="3810033" cy="320510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266580" y="2491159"/>
            <a:ext cx="1335173" cy="1427898"/>
          </a:xfrm>
          <a:prstGeom prst="rightArrow">
            <a:avLst/>
          </a:prstGeom>
          <a:solidFill>
            <a:schemeClr val="bg2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3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8" y="337472"/>
            <a:ext cx="10682514" cy="62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99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63769"/>
            <a:ext cx="12192000" cy="6858000"/>
          </a:xfrm>
          <a:prstGeom prst="rect">
            <a:avLst/>
          </a:prstGeom>
          <a:blipFill dpi="0" rotWithShape="1">
            <a:blip r:embed="rId2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650" y="211236"/>
            <a:ext cx="201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Web site URL address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894950" y="3499605"/>
            <a:ext cx="104020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http://pedit.dothome.co.kr/index.html</a:t>
            </a:r>
            <a:endParaRPr lang="en-US" sz="45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29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" y="211236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Background-2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848" y="1016272"/>
            <a:ext cx="39228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여전히 존재하는</a:t>
            </a:r>
            <a:endParaRPr lang="en-US" altLang="ko-KR" sz="3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반려동물 택시 승차거부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54848" y="2487431"/>
            <a:ext cx="55464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서울시는 “택시 운수 종사자가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케이지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안에 들어있는 반려동물에 대해 승차를 거부할 경우 행정처분 대상이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된다”고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밝혔다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서울시는 최근 반려동물 승차거부 관련 민원에 대한 회신에서 “‘서울특별시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택시운송사업 운송약관’ 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조에 의거 시체 및 동물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사업자 또는 다음 승차할 여객에게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위해를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끼치거나 불쾌감을 줄 우려가 있는 동물의 경우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운송은 거절할 수 있다”고 설명했다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47659" y="2394078"/>
            <a:ext cx="5347854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다만 “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거절사항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중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운반상자에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넣은 반려동물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머리까지 전부 들어가야 함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공인기관에서 인증한 맹인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인도견의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운송을 요구하는 경우는 제외하고 있다”고 밝혔다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그러면서 “특별한 사유가 없는 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운반상자에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넣거나 맹인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인도견의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운송을 거부하는 경우 승차거부로서 과태료 등의 행정처분 대상이 될 수 있다”고 설명했다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서울시는 “시는 민원 발생이 많은 승차거부 근절을 위해 현장 단속공무원을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조로 편성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승차거부 지역을 집중 단속하고 있다”며 “승차거부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불친절 사항이 발생할 경우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120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다산콜센터로 신고해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달라”고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당부했다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2450" y="6041230"/>
            <a:ext cx="58407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http://www.newspet.co.kr/news/articleView.html?idxno=4288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뉴스펫ㅣ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2022.06.16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ㅣ신은영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73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4338835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031826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573175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84670" y="51901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Trend</a:t>
            </a:r>
            <a:endParaRPr lang="ko-KR" altLang="en-US" dirty="0">
              <a:solidFill>
                <a:srgbClr val="269A9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70909" y="2887194"/>
            <a:ext cx="308366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동물병원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깜깜이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진료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＇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인해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가격부담을 느끼는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반려인들은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가까운 동물병원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보다는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가격이 보다 저렴한 동물병원을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선택하고자 한다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반려인의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52%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진료비가 비싸다는 점을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불편하다고 꼽습니다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9826" y="1888999"/>
            <a:ext cx="2465833" cy="58819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동물병원 선택 기준의 변화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접근성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-&gt;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가격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338834" y="2754191"/>
            <a:ext cx="351432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반려동물을 동행하여 이동하는 것에 큰 부담을 느끼는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사람들이 있으며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 승차 거부 등의 문제로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펫 택시 이용자 수가 증가했다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대체로 펫 택시 이용에 높은 만족도를 보이며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반려견을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 태울 수 있는 ‘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펫택시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’ 이용에 관한 설문엔 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59.8%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가 이용 의향이 있다고 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응답했다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63083" y="1888999"/>
            <a:ext cx="2465833" cy="58819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펫택시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이용자 수 증가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6794" y="6108895"/>
            <a:ext cx="43350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https://kto.visitkorea.or.kr/viewer/view.kto?id=82603&amp;type=bd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한국관광공사ㅣ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2022.06.28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630730" y="1888999"/>
            <a:ext cx="2465833" cy="58819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정부의 반려동물 연관 산업 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육성대책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발표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31826" y="2754191"/>
            <a:ext cx="35143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농림축산식품부는 펫 헬스케어 분야에서는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 가구의 진료비 부담을 줄이기 위해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진료비의 절세와 각종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부가치세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면세를 통한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가격부담을 줄이고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펫서비스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분야에서는 반려동물의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행동지도사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동물보건사의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인력확충과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반려동물의 동반 컨텐츠를 확장한다고 하였다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61454" y="5762667"/>
            <a:ext cx="34846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https://www.mafra.go.kr/home/5109/subview.do?enc=Zm5jdDF8QEB8JTJGYmJzJTJGaG9tZSUyRjc5MiUyRjU2NzE3MyUyRmFydGNsVmlldy5kbyUzRg%3D%3D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농림축산식품부ㅣ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2023.08.14.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ㅣ김가연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68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543098" y="548822"/>
            <a:ext cx="11105804" cy="139640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587995" y="548822"/>
            <a:ext cx="1016010" cy="37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Problem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55388" y="992120"/>
            <a:ext cx="46812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부담되는 반려동물 병원비</a:t>
            </a:r>
            <a:r>
              <a:rPr lang="en-US" altLang="ko-KR" sz="2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반려동물의 승차거부</a:t>
            </a:r>
            <a:endParaRPr lang="en-US" altLang="ko-KR" sz="2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3096" y="3301102"/>
            <a:ext cx="3535680" cy="262357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28159" y="3301102"/>
            <a:ext cx="3535680" cy="262357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113222" y="3301102"/>
            <a:ext cx="3535680" cy="262357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15550" y="3461795"/>
            <a:ext cx="27907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방문 건강검진을 통한 질병 예방 </a:t>
            </a:r>
            <a:endParaRPr lang="en-US" altLang="ko-KR" sz="1400" dirty="0">
              <a:solidFill>
                <a:srgbClr val="269A9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11846" y="3461795"/>
            <a:ext cx="176830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연계병원</a:t>
            </a:r>
            <a:r>
              <a:rPr lang="ko-KR" altLang="en-US" sz="14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픽업 서비스</a:t>
            </a:r>
            <a:endParaRPr lang="en-US" altLang="ko-KR" sz="1400" dirty="0">
              <a:solidFill>
                <a:srgbClr val="269A9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55065" y="3461795"/>
            <a:ext cx="26519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멤버십 서비스로 낮춘 의료 부담감</a:t>
            </a:r>
            <a:endParaRPr lang="en-US" altLang="ko-KR" sz="1400" dirty="0">
              <a:solidFill>
                <a:srgbClr val="269A9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132433" y="2112304"/>
            <a:ext cx="1927131" cy="1055290"/>
            <a:chOff x="5132433" y="2039732"/>
            <a:chExt cx="1927131" cy="1055290"/>
          </a:xfrm>
        </p:grpSpPr>
        <p:sp>
          <p:nvSpPr>
            <p:cNvPr id="5" name="직사각형 4"/>
            <p:cNvSpPr/>
            <p:nvPr/>
          </p:nvSpPr>
          <p:spPr>
            <a:xfrm>
              <a:off x="5132433" y="2725690"/>
              <a:ext cx="19271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PEDIT’s Service</a:t>
              </a:r>
              <a:endParaRPr lang="ko-KR" altLang="en-US" dirty="0"/>
            </a:p>
          </p:txBody>
        </p:sp>
        <p:sp>
          <p:nvSpPr>
            <p:cNvPr id="17" name="아래쪽 화살표 16"/>
            <p:cNvSpPr/>
            <p:nvPr/>
          </p:nvSpPr>
          <p:spPr>
            <a:xfrm>
              <a:off x="5991225" y="2039732"/>
              <a:ext cx="209550" cy="55245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617220" y="4086681"/>
            <a:ext cx="3337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초보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반려인들은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반려동물의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정기검진에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대한 지식이 부족합니다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해결하고자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페딧은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정기적인 방문 건강검진 서비스를 통해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질병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발견률과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완치률을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높입니다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92601" y="6085367"/>
            <a:ext cx="38366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https://www.k-health.com/news/articleView.html?idxno=5963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헬스경향ㅣ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2022.06.05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ㅣ이원국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77690" y="4086681"/>
            <a:ext cx="34366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연계병원까지 반려동물을 안전하게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이동할 수 있게 해서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반려동물이 동물병원을 가는 과정까지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스트레스를 받지 않고 이동할 수 있게 돕습니다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162751" y="4086681"/>
            <a:ext cx="34366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반려동물의 복합 건강 서비스를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멤버십 서비스로 통합해 제공해서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결과적으로 발생되는 의료비용을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낮춥니다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677150" y="6027834"/>
            <a:ext cx="5006283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http://www.enewstoday.co.kr/news/articleView.html?idxno=1556814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0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  <p:bldP spid="18" grpId="0"/>
      <p:bldP spid="22" grpId="0"/>
      <p:bldP spid="2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b="1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2317</Words>
  <Application>Microsoft Office PowerPoint</Application>
  <PresentationFormat>와이드스크린</PresentationFormat>
  <Paragraphs>729</Paragraphs>
  <Slides>62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3" baseType="lpstr">
      <vt:lpstr>Pretendard Medium</vt:lpstr>
      <vt:lpstr>G마켓 산스 Medium</vt:lpstr>
      <vt:lpstr>Arial</vt:lpstr>
      <vt:lpstr>Pretendard ExtraBold</vt:lpstr>
      <vt:lpstr>Pretendard Thin</vt:lpstr>
      <vt:lpstr>Pretendard Light</vt:lpstr>
      <vt:lpstr>Pretendard</vt:lpstr>
      <vt:lpstr>맑은 고딕</vt:lpstr>
      <vt:lpstr>Pretendard Black</vt:lpstr>
      <vt:lpstr>Pretendard SemiBold</vt:lpstr>
      <vt:lpstr>Office 테마</vt:lpstr>
      <vt:lpstr> PEDIT</vt:lpstr>
      <vt:lpstr>PET+CREDIT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PEDIT’s Design Concept</vt:lpstr>
      <vt:lpstr>PEDIT’s Design System-color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PETDIT</dc:title>
  <dc:creator>Admin</dc:creator>
  <cp:lastModifiedBy>802-23</cp:lastModifiedBy>
  <cp:revision>106</cp:revision>
  <dcterms:created xsi:type="dcterms:W3CDTF">2023-09-15T07:52:35Z</dcterms:created>
  <dcterms:modified xsi:type="dcterms:W3CDTF">2025-06-03T08:36:20Z</dcterms:modified>
</cp:coreProperties>
</file>